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49" r:id="rId2"/>
    <p:sldId id="705" r:id="rId3"/>
    <p:sldId id="699" r:id="rId4"/>
    <p:sldId id="701" r:id="rId5"/>
    <p:sldId id="717" r:id="rId6"/>
    <p:sldId id="583" r:id="rId7"/>
    <p:sldId id="702" r:id="rId8"/>
    <p:sldId id="703" r:id="rId9"/>
    <p:sldId id="704" r:id="rId10"/>
    <p:sldId id="713" r:id="rId11"/>
    <p:sldId id="715" r:id="rId12"/>
    <p:sldId id="700" r:id="rId13"/>
    <p:sldId id="710" r:id="rId14"/>
    <p:sldId id="714" r:id="rId15"/>
    <p:sldId id="712" r:id="rId16"/>
    <p:sldId id="716" r:id="rId17"/>
    <p:sldId id="707" r:id="rId18"/>
    <p:sldId id="711" r:id="rId19"/>
    <p:sldId id="709" r:id="rId20"/>
    <p:sldId id="708" r:id="rId21"/>
  </p:sldIdLst>
  <p:sldSz cx="12198350" cy="6858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  <p:embeddedFont>
      <p:font typeface="仿宋_GB2312" charset="-122"/>
      <p:regular r:id="rId29"/>
    </p:embeddedFont>
    <p:embeddedFont>
      <p:font typeface="微軟正黑體 Light" pitchFamily="34" charset="-120"/>
      <p:regular r:id="rId30"/>
    </p:embeddedFont>
    <p:embeddedFont>
      <p:font typeface="微软雅黑" pitchFamily="34" charset="-122"/>
      <p:regular r:id="rId31"/>
      <p:bold r:id="rId32"/>
    </p:embeddedFont>
    <p:embeddedFont>
      <p:font typeface="標楷體" pitchFamily="65" charset="-120"/>
      <p:regular r:id="rId33"/>
    </p:embeddedFont>
    <p:embeddedFont>
      <p:font typeface="微軟正黑體" pitchFamily="34" charset="-120"/>
      <p:regular r:id="rId34"/>
      <p:bold r:id="rId3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E19"/>
    <a:srgbClr val="6F6460"/>
    <a:srgbClr val="DDDDDD"/>
    <a:srgbClr val="F8F8F8"/>
    <a:srgbClr val="4D4D4D"/>
    <a:srgbClr val="A9BECB"/>
    <a:srgbClr val="21A3D0"/>
    <a:srgbClr val="AF1D5C"/>
    <a:srgbClr val="D01C63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0" dt="2021-05-02T13:37:58.256"/>
    <p1510:client id="{21B11E29-A3C2-C4FD-FAC5-987E3FA7DF98}" v="11" dt="2021-05-02T13:43:52.554"/>
    <p1510:client id="{14F9C39F-1031-0000-94F1-0BA5FCF8024E}" v="33" dt="2021-05-02T14:06:50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0" autoAdjust="0"/>
    <p:restoredTop sz="84805" autoAdjust="0"/>
  </p:normalViewPr>
  <p:slideViewPr>
    <p:cSldViewPr snapToGrid="0">
      <p:cViewPr varScale="1">
        <p:scale>
          <a:sx n="65" d="100"/>
          <a:sy n="65" d="100"/>
        </p:scale>
        <p:origin x="-624" y="-60"/>
      </p:cViewPr>
      <p:guideLst>
        <p:guide orient="horz" pos="2137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9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2021/7/24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8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0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6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6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這一課課文給女兒的一封信，作者是誰?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劉墉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課文中用了一個成語來形容人盛氣凌人，使人驚嚇、恐懼，請問是什麼成語？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咄咄逼人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女兒在吃晚餐的時候，把碗從櫃子裡拿了出來，做了什麼動作讓爸爸覺得不禮貌? 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女兒把碗在爸爸眼前晃了晃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小帆做了很多事情，這些事情都有一個共通點讓爸爸覺得需要跟孩子講道理，請問是什麼共通點呢？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這些事情都不禮貌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剛剛在課文第五段有看到好好表達單，教我們要怎麼說話才會有禮貌，像是請、謝謝你、對不起 那我們還有哪些話是有禮貌可以常說的呢?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我能幫你嗎?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為了讓語氣更婉轉，爸爸教了哪兩個說話的訣竅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(1)改寫成問句顯得婉轉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(2)問句不是責難別人而是責難自己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你們覺得依照這一課的課文，劉墉要告訴女兒的是什麼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?</a:t>
            </a:r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</a:p>
          <a:p>
            <a:pPr rtl="0" fontAlgn="base"/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說話要有禮貌 </a:t>
            </a:r>
            <a:b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br>
            <a:r>
              <a:rPr lang="zh-TW" altLang="zh-TW" sz="1200" b="0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 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3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360" y="2420888"/>
            <a:ext cx="6334949" cy="8636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5947" y="3500388"/>
            <a:ext cx="6336536" cy="647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DDEDBDA-96DA-45B9-84E0-C8B53402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5113" y="908050"/>
            <a:ext cx="2743557" cy="5218113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908050"/>
            <a:ext cx="8083014" cy="5218113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E0D02B2-B79F-45D6-BCE7-78B3E9B58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7454" y="2886611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1559" y="2758267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587" y="1447781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7300" y="2904248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8504" y="2574151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2367" y="3206628"/>
            <a:ext cx="1477829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3101" y="3446016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7388" y="2725340"/>
            <a:ext cx="1116940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3834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6344" y="2365002"/>
            <a:ext cx="522179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705" y="2795896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4146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20449" y="3325063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40210" y="2909287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6259" y="3446015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7274AF1A-9531-4653-929F-AC4A3C64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39" y="4406902"/>
            <a:ext cx="1036772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39" y="2906713"/>
            <a:ext cx="1036772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00A950F-8343-40AF-AF4D-C3A35E8EF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36" y="6237236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6F64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2"/>
            <a:ext cx="54124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4592" y="1600202"/>
            <a:ext cx="54140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567EC51-2D43-4B9A-9BB5-DFA396637F4F}"/>
              </a:ext>
            </a:extLst>
          </p:cNvPr>
          <p:cNvSpPr txBox="1">
            <a:spLocks/>
          </p:cNvSpPr>
          <p:nvPr userDrawn="1"/>
        </p:nvSpPr>
        <p:spPr>
          <a:xfrm>
            <a:off x="11166336" y="6237236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 kern="12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srgbClr val="6F646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6F64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899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80" y="1535113"/>
            <a:ext cx="53902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80" y="2174875"/>
            <a:ext cx="53902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820" y="1535113"/>
            <a:ext cx="53918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820" y="2174875"/>
            <a:ext cx="539185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FA6A2879-3B67-498B-969F-7712750F5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EE295AD-8A0C-4D77-BFD0-F1D5D9AF3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BD2D6439-BF9F-4E8D-ADEA-CFB8F674B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3722" cy="1162050"/>
          </a:xfrm>
        </p:spPr>
        <p:txBody>
          <a:bodyPr anchor="b"/>
          <a:lstStyle>
            <a:lvl1pPr algn="l">
              <a:defRPr sz="2000" b="1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471" y="273052"/>
            <a:ext cx="6819201" cy="5853113"/>
          </a:xfrm>
        </p:spPr>
        <p:txBody>
          <a:bodyPr/>
          <a:lstStyle>
            <a:lvl1pPr>
              <a:defRPr sz="3200">
                <a:latin typeface="+mj-ea"/>
                <a:ea typeface="+mj-ea"/>
              </a:defRPr>
            </a:lvl1pPr>
            <a:lvl2pPr>
              <a:defRPr sz="2800">
                <a:latin typeface="+mj-ea"/>
                <a:ea typeface="+mj-ea"/>
              </a:defRPr>
            </a:lvl2pPr>
            <a:lvl3pPr>
              <a:defRPr sz="24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2"/>
            <a:ext cx="40137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6DD5FE-1D8D-48F1-A4BC-AD52781CE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088" y="4800600"/>
            <a:ext cx="7319328" cy="566738"/>
          </a:xfrm>
        </p:spPr>
        <p:txBody>
          <a:bodyPr anchor="b"/>
          <a:lstStyle>
            <a:lvl1pPr algn="l">
              <a:defRPr sz="2000" b="1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1088" y="612775"/>
            <a:ext cx="7319328" cy="4114800"/>
          </a:xfrm>
        </p:spPr>
        <p:txBody>
          <a:bodyPr/>
          <a:lstStyle>
            <a:lvl1pPr marL="0" indent="0">
              <a:buNone/>
              <a:defRPr sz="3200">
                <a:latin typeface="+mn-ea"/>
                <a:ea typeface="+mn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1088" y="5367338"/>
            <a:ext cx="7319328" cy="804862"/>
          </a:xfrm>
        </p:spPr>
        <p:txBody>
          <a:bodyPr/>
          <a:lstStyle>
            <a:lvl1pPr marL="0" indent="0">
              <a:buNone/>
              <a:defRPr sz="1400">
                <a:latin typeface="+mn-ea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B074B4-94FB-4099-B23C-ED3B99D22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703" y="6198165"/>
            <a:ext cx="796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>
                    <a:lumMod val="50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907" y="590550"/>
            <a:ext cx="1051453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907" y="1600201"/>
            <a:ext cx="10514536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2"/>
          <p:cNvSpPr txBox="1"/>
          <p:nvPr/>
        </p:nvSpPr>
        <p:spPr>
          <a:xfrm>
            <a:off x="885823" y="2384738"/>
            <a:ext cx="1041082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國語第九課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624649" y="6016793"/>
            <a:ext cx="323428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TW" altLang="en-US" sz="2000" dirty="0">
                <a:solidFill>
                  <a:srgbClr val="4D4D4D"/>
                </a:solidFill>
                <a:latin typeface="標楷體"/>
                <a:ea typeface="標楷體"/>
              </a:rPr>
              <a:t>授課老師：郭安桓 老師 </a:t>
            </a:r>
            <a:endParaRPr lang="en-US" altLang="zh-TW" sz="2000" dirty="0">
              <a:solidFill>
                <a:srgbClr val="4D4D4D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624649" y="6406934"/>
            <a:ext cx="412020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zh-TW" altLang="en-US" sz="2000" dirty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</a:rPr>
              <a:t>授課</a:t>
            </a:r>
            <a:r>
              <a:rPr lang="zh-CN" altLang="en-US" sz="2000" dirty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</a:rPr>
              <a:t>日期：1</a:t>
            </a:r>
            <a:r>
              <a:rPr lang="en-US" altLang="zh-CN" sz="2000" dirty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</a:rPr>
              <a:t>10/05/03</a:t>
            </a:r>
          </a:p>
        </p:txBody>
      </p:sp>
      <p:sp>
        <p:nvSpPr>
          <p:cNvPr id="31" name="TextBox 48"/>
          <p:cNvSpPr txBox="1"/>
          <p:nvPr/>
        </p:nvSpPr>
        <p:spPr>
          <a:xfrm>
            <a:off x="6725272" y="4831801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TextBox 50"/>
          <p:cNvSpPr txBox="1"/>
          <p:nvPr/>
        </p:nvSpPr>
        <p:spPr>
          <a:xfrm>
            <a:off x="3938935" y="5241234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60625" y="1873381"/>
            <a:ext cx="10801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altLang="zh-CN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3144014" y="5376154"/>
            <a:ext cx="8496944" cy="0"/>
          </a:xfrm>
          <a:prstGeom prst="line">
            <a:avLst/>
          </a:prstGeom>
          <a:noFill/>
          <a:ln w="12700" cap="flat">
            <a:solidFill>
              <a:schemeClr val="bg1">
                <a:lumMod val="40000"/>
                <a:lumOff val="6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58" y="498873"/>
            <a:ext cx="2556602" cy="1639301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DDA7A039-312E-4D2F-A897-55CED2B60861}"/>
              </a:ext>
            </a:extLst>
          </p:cNvPr>
          <p:cNvSpPr txBox="1"/>
          <p:nvPr/>
        </p:nvSpPr>
        <p:spPr>
          <a:xfrm>
            <a:off x="885824" y="3426345"/>
            <a:ext cx="1041082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  <a:cs typeface="Arial"/>
              </a:rPr>
              <a:t>給女兒的一封信</a:t>
            </a:r>
            <a:endParaRPr lang="en-US" altLang="zh-TW" sz="6000" dirty="0">
              <a:solidFill>
                <a:srgbClr val="4D4D4D"/>
              </a:solidFill>
              <a:latin typeface="標楷體" pitchFamily="65" charset="-120"/>
              <a:ea typeface="標楷體" pitchFamily="65" charset="-120"/>
              <a:cs typeface="Arial"/>
            </a:endParaRPr>
          </a:p>
          <a:p>
            <a:pPr algn="ctr"/>
            <a:r>
              <a:rPr lang="zh-TW" altLang="en-US" sz="6000" u="sng" dirty="0">
                <a:solidFill>
                  <a:srgbClr val="4D4D4D"/>
                </a:solidFill>
                <a:latin typeface="標楷體" pitchFamily="65" charset="-120"/>
                <a:ea typeface="標楷體" pitchFamily="65" charset="-120"/>
                <a:cs typeface="Arial"/>
              </a:rPr>
              <a:t>劉墉</a:t>
            </a:r>
            <a:endParaRPr lang="en-US" altLang="zh-TW" sz="6000" u="sng" dirty="0">
              <a:solidFill>
                <a:srgbClr val="4D4D4D"/>
              </a:solidFill>
              <a:latin typeface="標楷體" pitchFamily="65" charset="-120"/>
              <a:ea typeface="標楷體" pitchFamily="65" charset="-120"/>
              <a:cs typeface="Arial"/>
            </a:endParaRPr>
          </a:p>
        </p:txBody>
      </p:sp>
      <p:sp>
        <p:nvSpPr>
          <p:cNvPr id="42" name="Freeform 21"/>
          <p:cNvSpPr>
            <a:spLocks noEditPoints="1"/>
          </p:cNvSpPr>
          <p:nvPr/>
        </p:nvSpPr>
        <p:spPr bwMode="auto">
          <a:xfrm>
            <a:off x="5646612" y="966409"/>
            <a:ext cx="732924" cy="809229"/>
          </a:xfrm>
          <a:custGeom>
            <a:avLst/>
            <a:gdLst>
              <a:gd name="T0" fmla="*/ 429 w 563"/>
              <a:gd name="T1" fmla="*/ 130 h 595"/>
              <a:gd name="T2" fmla="*/ 419 w 563"/>
              <a:gd name="T3" fmla="*/ 63 h 595"/>
              <a:gd name="T4" fmla="*/ 460 w 563"/>
              <a:gd name="T5" fmla="*/ 170 h 595"/>
              <a:gd name="T6" fmla="*/ 229 w 563"/>
              <a:gd name="T7" fmla="*/ 200 h 595"/>
              <a:gd name="T8" fmla="*/ 460 w 563"/>
              <a:gd name="T9" fmla="*/ 170 h 595"/>
              <a:gd name="T10" fmla="*/ 229 w 563"/>
              <a:gd name="T11" fmla="*/ 234 h 595"/>
              <a:gd name="T12" fmla="*/ 460 w 563"/>
              <a:gd name="T13" fmla="*/ 264 h 595"/>
              <a:gd name="T14" fmla="*/ 460 w 563"/>
              <a:gd name="T15" fmla="*/ 303 h 595"/>
              <a:gd name="T16" fmla="*/ 384 w 563"/>
              <a:gd name="T17" fmla="*/ 333 h 595"/>
              <a:gd name="T18" fmla="*/ 460 w 563"/>
              <a:gd name="T19" fmla="*/ 303 h 595"/>
              <a:gd name="T20" fmla="*/ 229 w 563"/>
              <a:gd name="T21" fmla="*/ 104 h 595"/>
              <a:gd name="T22" fmla="*/ 359 w 563"/>
              <a:gd name="T23" fmla="*/ 134 h 595"/>
              <a:gd name="T24" fmla="*/ 174 w 563"/>
              <a:gd name="T25" fmla="*/ 490 h 595"/>
              <a:gd name="T26" fmla="*/ 265 w 563"/>
              <a:gd name="T27" fmla="*/ 438 h 595"/>
              <a:gd name="T28" fmla="*/ 174 w 563"/>
              <a:gd name="T29" fmla="*/ 490 h 595"/>
              <a:gd name="T30" fmla="*/ 113 w 563"/>
              <a:gd name="T31" fmla="*/ 402 h 595"/>
              <a:gd name="T32" fmla="*/ 208 w 563"/>
              <a:gd name="T33" fmla="*/ 448 h 595"/>
              <a:gd name="T34" fmla="*/ 219 w 563"/>
              <a:gd name="T35" fmla="*/ 341 h 595"/>
              <a:gd name="T36" fmla="*/ 98 w 563"/>
              <a:gd name="T37" fmla="*/ 252 h 595"/>
              <a:gd name="T38" fmla="*/ 63 w 563"/>
              <a:gd name="T39" fmla="*/ 192 h 595"/>
              <a:gd name="T40" fmla="*/ 7 w 563"/>
              <a:gd name="T41" fmla="*/ 249 h 595"/>
              <a:gd name="T42" fmla="*/ 73 w 563"/>
              <a:gd name="T43" fmla="*/ 408 h 595"/>
              <a:gd name="T44" fmla="*/ 35 w 563"/>
              <a:gd name="T45" fmla="*/ 286 h 595"/>
              <a:gd name="T46" fmla="*/ 49 w 563"/>
              <a:gd name="T47" fmla="*/ 252 h 595"/>
              <a:gd name="T48" fmla="*/ 122 w 563"/>
              <a:gd name="T49" fmla="*/ 210 h 595"/>
              <a:gd name="T50" fmla="*/ 439 w 563"/>
              <a:gd name="T51" fmla="*/ 0 h 595"/>
              <a:gd name="T52" fmla="*/ 133 w 563"/>
              <a:gd name="T53" fmla="*/ 78 h 595"/>
              <a:gd name="T54" fmla="*/ 192 w 563"/>
              <a:gd name="T55" fmla="*/ 247 h 595"/>
              <a:gd name="T56" fmla="*/ 211 w 563"/>
              <a:gd name="T57" fmla="*/ 59 h 595"/>
              <a:gd name="T58" fmla="*/ 392 w 563"/>
              <a:gd name="T59" fmla="*/ 142 h 595"/>
              <a:gd name="T60" fmla="*/ 504 w 563"/>
              <a:gd name="T61" fmla="*/ 157 h 595"/>
              <a:gd name="T62" fmla="*/ 484 w 563"/>
              <a:gd name="T63" fmla="*/ 465 h 595"/>
              <a:gd name="T64" fmla="*/ 318 w 563"/>
              <a:gd name="T65" fmla="*/ 524 h 595"/>
              <a:gd name="T66" fmla="*/ 563 w 563"/>
              <a:gd name="T67" fmla="*/ 446 h 595"/>
              <a:gd name="T68" fmla="*/ 439 w 563"/>
              <a:gd name="T69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3" h="595">
                <a:moveTo>
                  <a:pt x="486" y="130"/>
                </a:moveTo>
                <a:lnTo>
                  <a:pt x="429" y="130"/>
                </a:lnTo>
                <a:cubicBezTo>
                  <a:pt x="424" y="130"/>
                  <a:pt x="419" y="125"/>
                  <a:pt x="419" y="120"/>
                </a:cubicBezTo>
                <a:lnTo>
                  <a:pt x="419" y="63"/>
                </a:lnTo>
                <a:lnTo>
                  <a:pt x="486" y="130"/>
                </a:lnTo>
                <a:close/>
                <a:moveTo>
                  <a:pt x="460" y="170"/>
                </a:moveTo>
                <a:lnTo>
                  <a:pt x="229" y="170"/>
                </a:lnTo>
                <a:lnTo>
                  <a:pt x="229" y="200"/>
                </a:lnTo>
                <a:lnTo>
                  <a:pt x="460" y="200"/>
                </a:lnTo>
                <a:lnTo>
                  <a:pt x="460" y="170"/>
                </a:lnTo>
                <a:close/>
                <a:moveTo>
                  <a:pt x="460" y="234"/>
                </a:moveTo>
                <a:lnTo>
                  <a:pt x="229" y="234"/>
                </a:lnTo>
                <a:lnTo>
                  <a:pt x="229" y="264"/>
                </a:lnTo>
                <a:lnTo>
                  <a:pt x="460" y="264"/>
                </a:lnTo>
                <a:lnTo>
                  <a:pt x="460" y="234"/>
                </a:lnTo>
                <a:close/>
                <a:moveTo>
                  <a:pt x="460" y="303"/>
                </a:moveTo>
                <a:lnTo>
                  <a:pt x="384" y="303"/>
                </a:lnTo>
                <a:lnTo>
                  <a:pt x="384" y="333"/>
                </a:lnTo>
                <a:lnTo>
                  <a:pt x="460" y="333"/>
                </a:lnTo>
                <a:lnTo>
                  <a:pt x="460" y="303"/>
                </a:lnTo>
                <a:close/>
                <a:moveTo>
                  <a:pt x="359" y="104"/>
                </a:moveTo>
                <a:lnTo>
                  <a:pt x="229" y="104"/>
                </a:lnTo>
                <a:lnTo>
                  <a:pt x="229" y="134"/>
                </a:lnTo>
                <a:lnTo>
                  <a:pt x="359" y="134"/>
                </a:lnTo>
                <a:lnTo>
                  <a:pt x="359" y="104"/>
                </a:lnTo>
                <a:close/>
                <a:moveTo>
                  <a:pt x="174" y="490"/>
                </a:moveTo>
                <a:cubicBezTo>
                  <a:pt x="226" y="553"/>
                  <a:pt x="279" y="595"/>
                  <a:pt x="291" y="588"/>
                </a:cubicBezTo>
                <a:cubicBezTo>
                  <a:pt x="303" y="581"/>
                  <a:pt x="293" y="515"/>
                  <a:pt x="265" y="438"/>
                </a:cubicBezTo>
                <a:cubicBezTo>
                  <a:pt x="250" y="448"/>
                  <a:pt x="236" y="457"/>
                  <a:pt x="220" y="466"/>
                </a:cubicBezTo>
                <a:cubicBezTo>
                  <a:pt x="205" y="475"/>
                  <a:pt x="190" y="483"/>
                  <a:pt x="174" y="490"/>
                </a:cubicBezTo>
                <a:close/>
                <a:moveTo>
                  <a:pt x="54" y="274"/>
                </a:moveTo>
                <a:cubicBezTo>
                  <a:pt x="64" y="309"/>
                  <a:pt x="85" y="353"/>
                  <a:pt x="113" y="402"/>
                </a:cubicBezTo>
                <a:cubicBezTo>
                  <a:pt x="127" y="427"/>
                  <a:pt x="144" y="451"/>
                  <a:pt x="161" y="473"/>
                </a:cubicBezTo>
                <a:cubicBezTo>
                  <a:pt x="176" y="465"/>
                  <a:pt x="192" y="457"/>
                  <a:pt x="208" y="448"/>
                </a:cubicBezTo>
                <a:cubicBezTo>
                  <a:pt x="225" y="439"/>
                  <a:pt x="241" y="428"/>
                  <a:pt x="256" y="417"/>
                </a:cubicBezTo>
                <a:cubicBezTo>
                  <a:pt x="246" y="392"/>
                  <a:pt x="234" y="366"/>
                  <a:pt x="219" y="341"/>
                </a:cubicBezTo>
                <a:cubicBezTo>
                  <a:pt x="191" y="292"/>
                  <a:pt x="163" y="252"/>
                  <a:pt x="138" y="226"/>
                </a:cubicBezTo>
                <a:cubicBezTo>
                  <a:pt x="125" y="234"/>
                  <a:pt x="112" y="244"/>
                  <a:pt x="98" y="252"/>
                </a:cubicBezTo>
                <a:cubicBezTo>
                  <a:pt x="83" y="260"/>
                  <a:pt x="69" y="267"/>
                  <a:pt x="54" y="274"/>
                </a:cubicBezTo>
                <a:close/>
                <a:moveTo>
                  <a:pt x="63" y="192"/>
                </a:moveTo>
                <a:cubicBezTo>
                  <a:pt x="55" y="197"/>
                  <a:pt x="50" y="205"/>
                  <a:pt x="48" y="215"/>
                </a:cubicBezTo>
                <a:cubicBezTo>
                  <a:pt x="33" y="219"/>
                  <a:pt x="18" y="229"/>
                  <a:pt x="7" y="249"/>
                </a:cubicBezTo>
                <a:cubicBezTo>
                  <a:pt x="0" y="265"/>
                  <a:pt x="2" y="289"/>
                  <a:pt x="12" y="307"/>
                </a:cubicBezTo>
                <a:cubicBezTo>
                  <a:pt x="29" y="338"/>
                  <a:pt x="52" y="377"/>
                  <a:pt x="73" y="408"/>
                </a:cubicBezTo>
                <a:cubicBezTo>
                  <a:pt x="86" y="413"/>
                  <a:pt x="83" y="386"/>
                  <a:pt x="78" y="379"/>
                </a:cubicBezTo>
                <a:cubicBezTo>
                  <a:pt x="62" y="354"/>
                  <a:pt x="48" y="331"/>
                  <a:pt x="35" y="286"/>
                </a:cubicBezTo>
                <a:cubicBezTo>
                  <a:pt x="32" y="265"/>
                  <a:pt x="41" y="256"/>
                  <a:pt x="48" y="246"/>
                </a:cubicBezTo>
                <a:cubicBezTo>
                  <a:pt x="48" y="248"/>
                  <a:pt x="48" y="250"/>
                  <a:pt x="49" y="252"/>
                </a:cubicBezTo>
                <a:cubicBezTo>
                  <a:pt x="61" y="247"/>
                  <a:pt x="73" y="240"/>
                  <a:pt x="86" y="234"/>
                </a:cubicBezTo>
                <a:cubicBezTo>
                  <a:pt x="98" y="227"/>
                  <a:pt x="110" y="218"/>
                  <a:pt x="122" y="210"/>
                </a:cubicBezTo>
                <a:cubicBezTo>
                  <a:pt x="99" y="190"/>
                  <a:pt x="79" y="183"/>
                  <a:pt x="63" y="192"/>
                </a:cubicBezTo>
                <a:close/>
                <a:moveTo>
                  <a:pt x="439" y="0"/>
                </a:moveTo>
                <a:lnTo>
                  <a:pt x="211" y="0"/>
                </a:lnTo>
                <a:cubicBezTo>
                  <a:pt x="168" y="0"/>
                  <a:pt x="133" y="35"/>
                  <a:pt x="133" y="78"/>
                </a:cubicBezTo>
                <a:lnTo>
                  <a:pt x="133" y="183"/>
                </a:lnTo>
                <a:cubicBezTo>
                  <a:pt x="158" y="203"/>
                  <a:pt x="173" y="221"/>
                  <a:pt x="192" y="247"/>
                </a:cubicBezTo>
                <a:lnTo>
                  <a:pt x="192" y="78"/>
                </a:lnTo>
                <a:cubicBezTo>
                  <a:pt x="192" y="68"/>
                  <a:pt x="201" y="59"/>
                  <a:pt x="211" y="59"/>
                </a:cubicBezTo>
                <a:lnTo>
                  <a:pt x="392" y="59"/>
                </a:lnTo>
                <a:lnTo>
                  <a:pt x="392" y="142"/>
                </a:lnTo>
                <a:cubicBezTo>
                  <a:pt x="392" y="150"/>
                  <a:pt x="399" y="157"/>
                  <a:pt x="407" y="157"/>
                </a:cubicBezTo>
                <a:lnTo>
                  <a:pt x="504" y="157"/>
                </a:lnTo>
                <a:lnTo>
                  <a:pt x="504" y="446"/>
                </a:lnTo>
                <a:cubicBezTo>
                  <a:pt x="504" y="457"/>
                  <a:pt x="495" y="465"/>
                  <a:pt x="484" y="465"/>
                </a:cubicBezTo>
                <a:lnTo>
                  <a:pt x="303" y="465"/>
                </a:lnTo>
                <a:cubicBezTo>
                  <a:pt x="309" y="485"/>
                  <a:pt x="315" y="505"/>
                  <a:pt x="318" y="524"/>
                </a:cubicBezTo>
                <a:lnTo>
                  <a:pt x="484" y="524"/>
                </a:lnTo>
                <a:cubicBezTo>
                  <a:pt x="528" y="524"/>
                  <a:pt x="563" y="489"/>
                  <a:pt x="563" y="446"/>
                </a:cubicBezTo>
                <a:lnTo>
                  <a:pt x="563" y="124"/>
                </a:lnTo>
                <a:lnTo>
                  <a:pt x="43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3A1F15C8-1317-4D11-BD1F-13FD6E38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974" cy="6858000"/>
          </a:xfrm>
          <a:prstGeom prst="rect">
            <a:avLst/>
          </a:prstGeom>
        </p:spPr>
      </p:pic>
      <p:sp>
        <p:nvSpPr>
          <p:cNvPr id="9" name="TextBox 44">
            <a:extLst>
              <a:ext uri="{FF2B5EF4-FFF2-40B4-BE49-F238E27FC236}">
                <a16:creationId xmlns="" xmlns:a16="http://schemas.microsoft.com/office/drawing/2014/main" id="{B6464764-6DB7-4A6B-B9EF-725AC1A09D83}"/>
              </a:ext>
            </a:extLst>
          </p:cNvPr>
          <p:cNvSpPr txBox="1"/>
          <p:nvPr/>
        </p:nvSpPr>
        <p:spPr>
          <a:xfrm>
            <a:off x="6725272" y="4463312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TextBox 48">
            <a:extLst>
              <a:ext uri="{FF2B5EF4-FFF2-40B4-BE49-F238E27FC236}">
                <a16:creationId xmlns="" xmlns:a16="http://schemas.microsoft.com/office/drawing/2014/main" id="{44628B34-F865-4030-85A7-26942A5E8CA9}"/>
              </a:ext>
            </a:extLst>
          </p:cNvPr>
          <p:cNvSpPr txBox="1"/>
          <p:nvPr/>
        </p:nvSpPr>
        <p:spPr>
          <a:xfrm>
            <a:off x="6725272" y="4831801"/>
            <a:ext cx="227666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50">
            <a:extLst>
              <a:ext uri="{FF2B5EF4-FFF2-40B4-BE49-F238E27FC236}">
                <a16:creationId xmlns="" xmlns:a16="http://schemas.microsoft.com/office/drawing/2014/main" id="{87AADC3E-6B05-44A5-8D3A-8BAB927BB37C}"/>
              </a:ext>
            </a:extLst>
          </p:cNvPr>
          <p:cNvSpPr txBox="1"/>
          <p:nvPr/>
        </p:nvSpPr>
        <p:spPr>
          <a:xfrm>
            <a:off x="4450543" y="4790050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7EC79742-20EB-4F7A-A816-72E62EBCF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7217" y="4873496"/>
            <a:ext cx="8496944" cy="0"/>
          </a:xfrm>
          <a:prstGeom prst="line">
            <a:avLst/>
          </a:prstGeom>
          <a:noFill/>
          <a:ln w="12700" cap="flat">
            <a:solidFill>
              <a:schemeClr val="bg1">
                <a:lumMod val="40000"/>
                <a:lumOff val="6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B744BFFD-FBB7-4A4E-983D-5930FA1D6E0D}"/>
              </a:ext>
            </a:extLst>
          </p:cNvPr>
          <p:cNvGrpSpPr/>
          <p:nvPr/>
        </p:nvGrpSpPr>
        <p:grpSpPr>
          <a:xfrm>
            <a:off x="4615945" y="1140057"/>
            <a:ext cx="3039486" cy="1948928"/>
            <a:chOff x="4514999" y="839115"/>
            <a:chExt cx="3039486" cy="1948928"/>
          </a:xfrm>
        </p:grpSpPr>
        <p:pic>
          <p:nvPicPr>
            <p:cNvPr id="14" name="图片 1">
              <a:extLst>
                <a:ext uri="{FF2B5EF4-FFF2-40B4-BE49-F238E27FC236}">
                  <a16:creationId xmlns="" xmlns:a16="http://schemas.microsoft.com/office/drawing/2014/main" id="{5C75F595-77D2-4289-9826-E8AE9430D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99" y="839115"/>
              <a:ext cx="3039486" cy="1948928"/>
            </a:xfrm>
            <a:prstGeom prst="rect">
              <a:avLst/>
            </a:prstGeom>
          </p:spPr>
        </p:pic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43A0FAD6-4160-4A3F-B209-2C7824B75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346" y="1434241"/>
              <a:ext cx="844302" cy="853888"/>
            </a:xfrm>
            <a:custGeom>
              <a:avLst/>
              <a:gdLst>
                <a:gd name="T0" fmla="*/ 429 w 563"/>
                <a:gd name="T1" fmla="*/ 130 h 595"/>
                <a:gd name="T2" fmla="*/ 419 w 563"/>
                <a:gd name="T3" fmla="*/ 63 h 595"/>
                <a:gd name="T4" fmla="*/ 460 w 563"/>
                <a:gd name="T5" fmla="*/ 170 h 595"/>
                <a:gd name="T6" fmla="*/ 229 w 563"/>
                <a:gd name="T7" fmla="*/ 200 h 595"/>
                <a:gd name="T8" fmla="*/ 460 w 563"/>
                <a:gd name="T9" fmla="*/ 170 h 595"/>
                <a:gd name="T10" fmla="*/ 229 w 563"/>
                <a:gd name="T11" fmla="*/ 234 h 595"/>
                <a:gd name="T12" fmla="*/ 460 w 563"/>
                <a:gd name="T13" fmla="*/ 264 h 595"/>
                <a:gd name="T14" fmla="*/ 460 w 563"/>
                <a:gd name="T15" fmla="*/ 303 h 595"/>
                <a:gd name="T16" fmla="*/ 384 w 563"/>
                <a:gd name="T17" fmla="*/ 333 h 595"/>
                <a:gd name="T18" fmla="*/ 460 w 563"/>
                <a:gd name="T19" fmla="*/ 303 h 595"/>
                <a:gd name="T20" fmla="*/ 229 w 563"/>
                <a:gd name="T21" fmla="*/ 104 h 595"/>
                <a:gd name="T22" fmla="*/ 359 w 563"/>
                <a:gd name="T23" fmla="*/ 134 h 595"/>
                <a:gd name="T24" fmla="*/ 174 w 563"/>
                <a:gd name="T25" fmla="*/ 490 h 595"/>
                <a:gd name="T26" fmla="*/ 265 w 563"/>
                <a:gd name="T27" fmla="*/ 438 h 595"/>
                <a:gd name="T28" fmla="*/ 174 w 563"/>
                <a:gd name="T29" fmla="*/ 490 h 595"/>
                <a:gd name="T30" fmla="*/ 113 w 563"/>
                <a:gd name="T31" fmla="*/ 402 h 595"/>
                <a:gd name="T32" fmla="*/ 208 w 563"/>
                <a:gd name="T33" fmla="*/ 448 h 595"/>
                <a:gd name="T34" fmla="*/ 219 w 563"/>
                <a:gd name="T35" fmla="*/ 341 h 595"/>
                <a:gd name="T36" fmla="*/ 98 w 563"/>
                <a:gd name="T37" fmla="*/ 252 h 595"/>
                <a:gd name="T38" fmla="*/ 63 w 563"/>
                <a:gd name="T39" fmla="*/ 192 h 595"/>
                <a:gd name="T40" fmla="*/ 7 w 563"/>
                <a:gd name="T41" fmla="*/ 249 h 595"/>
                <a:gd name="T42" fmla="*/ 73 w 563"/>
                <a:gd name="T43" fmla="*/ 408 h 595"/>
                <a:gd name="T44" fmla="*/ 35 w 563"/>
                <a:gd name="T45" fmla="*/ 286 h 595"/>
                <a:gd name="T46" fmla="*/ 49 w 563"/>
                <a:gd name="T47" fmla="*/ 252 h 595"/>
                <a:gd name="T48" fmla="*/ 122 w 563"/>
                <a:gd name="T49" fmla="*/ 210 h 595"/>
                <a:gd name="T50" fmla="*/ 439 w 563"/>
                <a:gd name="T51" fmla="*/ 0 h 595"/>
                <a:gd name="T52" fmla="*/ 133 w 563"/>
                <a:gd name="T53" fmla="*/ 78 h 595"/>
                <a:gd name="T54" fmla="*/ 192 w 563"/>
                <a:gd name="T55" fmla="*/ 247 h 595"/>
                <a:gd name="T56" fmla="*/ 211 w 563"/>
                <a:gd name="T57" fmla="*/ 59 h 595"/>
                <a:gd name="T58" fmla="*/ 392 w 563"/>
                <a:gd name="T59" fmla="*/ 142 h 595"/>
                <a:gd name="T60" fmla="*/ 504 w 563"/>
                <a:gd name="T61" fmla="*/ 157 h 595"/>
                <a:gd name="T62" fmla="*/ 484 w 563"/>
                <a:gd name="T63" fmla="*/ 465 h 595"/>
                <a:gd name="T64" fmla="*/ 318 w 563"/>
                <a:gd name="T65" fmla="*/ 524 h 595"/>
                <a:gd name="T66" fmla="*/ 563 w 563"/>
                <a:gd name="T67" fmla="*/ 446 h 595"/>
                <a:gd name="T68" fmla="*/ 439 w 563"/>
                <a:gd name="T6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95">
                  <a:moveTo>
                    <a:pt x="486" y="130"/>
                  </a:moveTo>
                  <a:lnTo>
                    <a:pt x="429" y="130"/>
                  </a:lnTo>
                  <a:cubicBezTo>
                    <a:pt x="424" y="130"/>
                    <a:pt x="419" y="125"/>
                    <a:pt x="419" y="120"/>
                  </a:cubicBezTo>
                  <a:lnTo>
                    <a:pt x="419" y="63"/>
                  </a:lnTo>
                  <a:lnTo>
                    <a:pt x="486" y="130"/>
                  </a:lnTo>
                  <a:close/>
                  <a:moveTo>
                    <a:pt x="460" y="170"/>
                  </a:moveTo>
                  <a:lnTo>
                    <a:pt x="229" y="170"/>
                  </a:lnTo>
                  <a:lnTo>
                    <a:pt x="229" y="200"/>
                  </a:lnTo>
                  <a:lnTo>
                    <a:pt x="460" y="200"/>
                  </a:lnTo>
                  <a:lnTo>
                    <a:pt x="460" y="170"/>
                  </a:lnTo>
                  <a:close/>
                  <a:moveTo>
                    <a:pt x="460" y="234"/>
                  </a:moveTo>
                  <a:lnTo>
                    <a:pt x="229" y="234"/>
                  </a:lnTo>
                  <a:lnTo>
                    <a:pt x="229" y="264"/>
                  </a:lnTo>
                  <a:lnTo>
                    <a:pt x="460" y="264"/>
                  </a:lnTo>
                  <a:lnTo>
                    <a:pt x="460" y="234"/>
                  </a:lnTo>
                  <a:close/>
                  <a:moveTo>
                    <a:pt x="460" y="303"/>
                  </a:moveTo>
                  <a:lnTo>
                    <a:pt x="384" y="303"/>
                  </a:lnTo>
                  <a:lnTo>
                    <a:pt x="384" y="333"/>
                  </a:lnTo>
                  <a:lnTo>
                    <a:pt x="460" y="333"/>
                  </a:lnTo>
                  <a:lnTo>
                    <a:pt x="460" y="303"/>
                  </a:lnTo>
                  <a:close/>
                  <a:moveTo>
                    <a:pt x="359" y="104"/>
                  </a:moveTo>
                  <a:lnTo>
                    <a:pt x="229" y="104"/>
                  </a:lnTo>
                  <a:lnTo>
                    <a:pt x="229" y="134"/>
                  </a:lnTo>
                  <a:lnTo>
                    <a:pt x="359" y="134"/>
                  </a:lnTo>
                  <a:lnTo>
                    <a:pt x="359" y="104"/>
                  </a:lnTo>
                  <a:close/>
                  <a:moveTo>
                    <a:pt x="174" y="490"/>
                  </a:moveTo>
                  <a:cubicBezTo>
                    <a:pt x="226" y="553"/>
                    <a:pt x="279" y="595"/>
                    <a:pt x="291" y="588"/>
                  </a:cubicBezTo>
                  <a:cubicBezTo>
                    <a:pt x="303" y="581"/>
                    <a:pt x="293" y="515"/>
                    <a:pt x="265" y="438"/>
                  </a:cubicBezTo>
                  <a:cubicBezTo>
                    <a:pt x="250" y="448"/>
                    <a:pt x="236" y="457"/>
                    <a:pt x="220" y="466"/>
                  </a:cubicBezTo>
                  <a:cubicBezTo>
                    <a:pt x="205" y="475"/>
                    <a:pt x="190" y="483"/>
                    <a:pt x="174" y="490"/>
                  </a:cubicBezTo>
                  <a:close/>
                  <a:moveTo>
                    <a:pt x="54" y="274"/>
                  </a:moveTo>
                  <a:cubicBezTo>
                    <a:pt x="64" y="309"/>
                    <a:pt x="85" y="353"/>
                    <a:pt x="113" y="402"/>
                  </a:cubicBezTo>
                  <a:cubicBezTo>
                    <a:pt x="127" y="427"/>
                    <a:pt x="144" y="451"/>
                    <a:pt x="161" y="473"/>
                  </a:cubicBezTo>
                  <a:cubicBezTo>
                    <a:pt x="176" y="465"/>
                    <a:pt x="192" y="457"/>
                    <a:pt x="208" y="448"/>
                  </a:cubicBezTo>
                  <a:cubicBezTo>
                    <a:pt x="225" y="439"/>
                    <a:pt x="241" y="428"/>
                    <a:pt x="256" y="417"/>
                  </a:cubicBezTo>
                  <a:cubicBezTo>
                    <a:pt x="246" y="392"/>
                    <a:pt x="234" y="366"/>
                    <a:pt x="219" y="341"/>
                  </a:cubicBezTo>
                  <a:cubicBezTo>
                    <a:pt x="191" y="292"/>
                    <a:pt x="163" y="252"/>
                    <a:pt x="138" y="226"/>
                  </a:cubicBezTo>
                  <a:cubicBezTo>
                    <a:pt x="125" y="234"/>
                    <a:pt x="112" y="244"/>
                    <a:pt x="98" y="252"/>
                  </a:cubicBezTo>
                  <a:cubicBezTo>
                    <a:pt x="83" y="260"/>
                    <a:pt x="69" y="267"/>
                    <a:pt x="54" y="274"/>
                  </a:cubicBezTo>
                  <a:close/>
                  <a:moveTo>
                    <a:pt x="63" y="192"/>
                  </a:moveTo>
                  <a:cubicBezTo>
                    <a:pt x="55" y="197"/>
                    <a:pt x="50" y="205"/>
                    <a:pt x="48" y="215"/>
                  </a:cubicBezTo>
                  <a:cubicBezTo>
                    <a:pt x="33" y="219"/>
                    <a:pt x="18" y="229"/>
                    <a:pt x="7" y="249"/>
                  </a:cubicBezTo>
                  <a:cubicBezTo>
                    <a:pt x="0" y="265"/>
                    <a:pt x="2" y="289"/>
                    <a:pt x="12" y="307"/>
                  </a:cubicBezTo>
                  <a:cubicBezTo>
                    <a:pt x="29" y="338"/>
                    <a:pt x="52" y="377"/>
                    <a:pt x="73" y="408"/>
                  </a:cubicBezTo>
                  <a:cubicBezTo>
                    <a:pt x="86" y="413"/>
                    <a:pt x="83" y="386"/>
                    <a:pt x="78" y="379"/>
                  </a:cubicBezTo>
                  <a:cubicBezTo>
                    <a:pt x="62" y="354"/>
                    <a:pt x="48" y="331"/>
                    <a:pt x="35" y="286"/>
                  </a:cubicBezTo>
                  <a:cubicBezTo>
                    <a:pt x="32" y="265"/>
                    <a:pt x="41" y="256"/>
                    <a:pt x="48" y="246"/>
                  </a:cubicBezTo>
                  <a:cubicBezTo>
                    <a:pt x="48" y="248"/>
                    <a:pt x="48" y="250"/>
                    <a:pt x="49" y="252"/>
                  </a:cubicBezTo>
                  <a:cubicBezTo>
                    <a:pt x="61" y="247"/>
                    <a:pt x="73" y="240"/>
                    <a:pt x="86" y="234"/>
                  </a:cubicBezTo>
                  <a:cubicBezTo>
                    <a:pt x="98" y="227"/>
                    <a:pt x="110" y="218"/>
                    <a:pt x="122" y="210"/>
                  </a:cubicBezTo>
                  <a:cubicBezTo>
                    <a:pt x="99" y="190"/>
                    <a:pt x="79" y="183"/>
                    <a:pt x="63" y="192"/>
                  </a:cubicBezTo>
                  <a:close/>
                  <a:moveTo>
                    <a:pt x="439" y="0"/>
                  </a:moveTo>
                  <a:lnTo>
                    <a:pt x="211" y="0"/>
                  </a:lnTo>
                  <a:cubicBezTo>
                    <a:pt x="168" y="0"/>
                    <a:pt x="133" y="35"/>
                    <a:pt x="133" y="78"/>
                  </a:cubicBezTo>
                  <a:lnTo>
                    <a:pt x="133" y="183"/>
                  </a:lnTo>
                  <a:cubicBezTo>
                    <a:pt x="158" y="203"/>
                    <a:pt x="173" y="221"/>
                    <a:pt x="192" y="247"/>
                  </a:cubicBezTo>
                  <a:lnTo>
                    <a:pt x="192" y="78"/>
                  </a:lnTo>
                  <a:cubicBezTo>
                    <a:pt x="192" y="68"/>
                    <a:pt x="201" y="59"/>
                    <a:pt x="211" y="59"/>
                  </a:cubicBezTo>
                  <a:lnTo>
                    <a:pt x="392" y="59"/>
                  </a:lnTo>
                  <a:lnTo>
                    <a:pt x="392" y="142"/>
                  </a:lnTo>
                  <a:cubicBezTo>
                    <a:pt x="392" y="150"/>
                    <a:pt x="399" y="157"/>
                    <a:pt x="407" y="157"/>
                  </a:cubicBezTo>
                  <a:lnTo>
                    <a:pt x="504" y="157"/>
                  </a:lnTo>
                  <a:lnTo>
                    <a:pt x="504" y="446"/>
                  </a:lnTo>
                  <a:cubicBezTo>
                    <a:pt x="504" y="457"/>
                    <a:pt x="495" y="465"/>
                    <a:pt x="484" y="465"/>
                  </a:cubicBezTo>
                  <a:lnTo>
                    <a:pt x="303" y="465"/>
                  </a:lnTo>
                  <a:cubicBezTo>
                    <a:pt x="309" y="485"/>
                    <a:pt x="315" y="505"/>
                    <a:pt x="318" y="524"/>
                  </a:cubicBezTo>
                  <a:lnTo>
                    <a:pt x="484" y="524"/>
                  </a:lnTo>
                  <a:cubicBezTo>
                    <a:pt x="528" y="524"/>
                    <a:pt x="563" y="489"/>
                    <a:pt x="563" y="446"/>
                  </a:cubicBezTo>
                  <a:lnTo>
                    <a:pt x="563" y="12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275918" y="3412130"/>
            <a:ext cx="9630137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6600" b="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課文內容我最懂！</a:t>
            </a:r>
            <a:endParaRPr lang="en-US" altLang="zh-TW" sz="6600" b="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600" b="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暖身題</a:t>
            </a:r>
            <a:endParaRPr lang="zh-CN" sz="6600" b="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65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課文內容我最懂：暖身題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5279" y="1533526"/>
            <a:ext cx="10654768" cy="42770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Q1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：這封信是作者寫給小帆的，作者跟小帆是什麼關係呢</a:t>
            </a: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A1</a:t>
            </a:r>
            <a:r>
              <a:rPr lang="zh-TW" altLang="en-US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父女關係。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Q2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為什麼「頤指氣使」會用來形容人沒有禮貌？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A2</a:t>
            </a:r>
            <a:r>
              <a:rPr lang="zh-TW" altLang="en-US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不開口說話，只用面頰表情來指使他人做事，就是只有動作，沒有聲音，是最沒禮貌的表現。 </a:t>
            </a:r>
          </a:p>
        </p:txBody>
      </p:sp>
    </p:spTree>
    <p:extLst>
      <p:ext uri="{BB962C8B-B14F-4D97-AF65-F5344CB8AC3E}">
        <p14:creationId xmlns:p14="http://schemas.microsoft.com/office/powerpoint/2010/main" val="21495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課文內容我最懂：暖身題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2356" y="1533526"/>
            <a:ext cx="11356443" cy="42770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Q3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爸爸為何不直接當面跟女兒說說話要有禮貌，而是改成寫信的方式？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A3</a:t>
            </a:r>
            <a:r>
              <a:rPr lang="zh-TW" altLang="en-US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因為早上女兒要趕著上課，晚上是吃飯前，怕影響女兒的情緒。 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Q4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：當你的茶杯空了，請問你可以怎麼對服務生說呢？</a:t>
            </a:r>
            <a:r>
              <a:rPr lang="zh-TW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A4</a:t>
            </a:r>
            <a:r>
              <a:rPr lang="zh-TW" altLang="en-US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：只要是有禮貌的回答都可以</a:t>
            </a:r>
            <a:r>
              <a:rPr lang="zh-TW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 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zh-TW" sz="2400" b="1" i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366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課文內容我最懂：暖身題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2356" y="1533526"/>
            <a:ext cx="11356443" cy="42770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altLang="zh-TW" sz="2400" b="1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Q5</a:t>
            </a:r>
            <a:r>
              <a:rPr lang="zh-TW" altLang="en-US" sz="24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：為什麼爸爸一開始看到「好好表達單」覺得很奇怪，但後來又說他懂了？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A5</a:t>
            </a:r>
            <a:r>
              <a:rPr lang="zh-TW" altLang="en-US" sz="24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：爸爸本來以為都要上國中孩子了，怎麼還教這些最基本的句子。後來覺得小孩長大了，有了主見，慢慢進入青春期，愈得教說話的禮貌。 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zh-TW" sz="2400" b="1" i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79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3A1F15C8-1317-4D11-BD1F-13FD6E38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974" cy="6858000"/>
          </a:xfrm>
          <a:prstGeom prst="rect">
            <a:avLst/>
          </a:prstGeom>
        </p:spPr>
      </p:pic>
      <p:sp>
        <p:nvSpPr>
          <p:cNvPr id="9" name="TextBox 44">
            <a:extLst>
              <a:ext uri="{FF2B5EF4-FFF2-40B4-BE49-F238E27FC236}">
                <a16:creationId xmlns="" xmlns:a16="http://schemas.microsoft.com/office/drawing/2014/main" id="{B6464764-6DB7-4A6B-B9EF-725AC1A09D83}"/>
              </a:ext>
            </a:extLst>
          </p:cNvPr>
          <p:cNvSpPr txBox="1"/>
          <p:nvPr/>
        </p:nvSpPr>
        <p:spPr>
          <a:xfrm>
            <a:off x="6725272" y="4463312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TextBox 48">
            <a:extLst>
              <a:ext uri="{FF2B5EF4-FFF2-40B4-BE49-F238E27FC236}">
                <a16:creationId xmlns="" xmlns:a16="http://schemas.microsoft.com/office/drawing/2014/main" id="{44628B34-F865-4030-85A7-26942A5E8CA9}"/>
              </a:ext>
            </a:extLst>
          </p:cNvPr>
          <p:cNvSpPr txBox="1"/>
          <p:nvPr/>
        </p:nvSpPr>
        <p:spPr>
          <a:xfrm>
            <a:off x="6725272" y="4831801"/>
            <a:ext cx="227666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50">
            <a:extLst>
              <a:ext uri="{FF2B5EF4-FFF2-40B4-BE49-F238E27FC236}">
                <a16:creationId xmlns="" xmlns:a16="http://schemas.microsoft.com/office/drawing/2014/main" id="{87AADC3E-6B05-44A5-8D3A-8BAB927BB37C}"/>
              </a:ext>
            </a:extLst>
          </p:cNvPr>
          <p:cNvSpPr txBox="1"/>
          <p:nvPr/>
        </p:nvSpPr>
        <p:spPr>
          <a:xfrm>
            <a:off x="4450543" y="4790050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7EC79742-20EB-4F7A-A816-72E62EBCF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7217" y="4873496"/>
            <a:ext cx="8496944" cy="0"/>
          </a:xfrm>
          <a:prstGeom prst="line">
            <a:avLst/>
          </a:prstGeom>
          <a:noFill/>
          <a:ln w="12700" cap="flat">
            <a:solidFill>
              <a:schemeClr val="bg1">
                <a:lumMod val="40000"/>
                <a:lumOff val="6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B744BFFD-FBB7-4A4E-983D-5930FA1D6E0D}"/>
              </a:ext>
            </a:extLst>
          </p:cNvPr>
          <p:cNvGrpSpPr/>
          <p:nvPr/>
        </p:nvGrpSpPr>
        <p:grpSpPr>
          <a:xfrm>
            <a:off x="4615945" y="1140057"/>
            <a:ext cx="3039486" cy="1948928"/>
            <a:chOff x="4514999" y="839115"/>
            <a:chExt cx="3039486" cy="1948928"/>
          </a:xfrm>
        </p:grpSpPr>
        <p:pic>
          <p:nvPicPr>
            <p:cNvPr id="14" name="图片 1">
              <a:extLst>
                <a:ext uri="{FF2B5EF4-FFF2-40B4-BE49-F238E27FC236}">
                  <a16:creationId xmlns="" xmlns:a16="http://schemas.microsoft.com/office/drawing/2014/main" id="{5C75F595-77D2-4289-9826-E8AE9430D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99" y="839115"/>
              <a:ext cx="3039486" cy="1948928"/>
            </a:xfrm>
            <a:prstGeom prst="rect">
              <a:avLst/>
            </a:prstGeom>
          </p:spPr>
        </p:pic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43A0FAD6-4160-4A3F-B209-2C7824B75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346" y="1434241"/>
              <a:ext cx="844302" cy="853888"/>
            </a:xfrm>
            <a:custGeom>
              <a:avLst/>
              <a:gdLst>
                <a:gd name="T0" fmla="*/ 429 w 563"/>
                <a:gd name="T1" fmla="*/ 130 h 595"/>
                <a:gd name="T2" fmla="*/ 419 w 563"/>
                <a:gd name="T3" fmla="*/ 63 h 595"/>
                <a:gd name="T4" fmla="*/ 460 w 563"/>
                <a:gd name="T5" fmla="*/ 170 h 595"/>
                <a:gd name="T6" fmla="*/ 229 w 563"/>
                <a:gd name="T7" fmla="*/ 200 h 595"/>
                <a:gd name="T8" fmla="*/ 460 w 563"/>
                <a:gd name="T9" fmla="*/ 170 h 595"/>
                <a:gd name="T10" fmla="*/ 229 w 563"/>
                <a:gd name="T11" fmla="*/ 234 h 595"/>
                <a:gd name="T12" fmla="*/ 460 w 563"/>
                <a:gd name="T13" fmla="*/ 264 h 595"/>
                <a:gd name="T14" fmla="*/ 460 w 563"/>
                <a:gd name="T15" fmla="*/ 303 h 595"/>
                <a:gd name="T16" fmla="*/ 384 w 563"/>
                <a:gd name="T17" fmla="*/ 333 h 595"/>
                <a:gd name="T18" fmla="*/ 460 w 563"/>
                <a:gd name="T19" fmla="*/ 303 h 595"/>
                <a:gd name="T20" fmla="*/ 229 w 563"/>
                <a:gd name="T21" fmla="*/ 104 h 595"/>
                <a:gd name="T22" fmla="*/ 359 w 563"/>
                <a:gd name="T23" fmla="*/ 134 h 595"/>
                <a:gd name="T24" fmla="*/ 174 w 563"/>
                <a:gd name="T25" fmla="*/ 490 h 595"/>
                <a:gd name="T26" fmla="*/ 265 w 563"/>
                <a:gd name="T27" fmla="*/ 438 h 595"/>
                <a:gd name="T28" fmla="*/ 174 w 563"/>
                <a:gd name="T29" fmla="*/ 490 h 595"/>
                <a:gd name="T30" fmla="*/ 113 w 563"/>
                <a:gd name="T31" fmla="*/ 402 h 595"/>
                <a:gd name="T32" fmla="*/ 208 w 563"/>
                <a:gd name="T33" fmla="*/ 448 h 595"/>
                <a:gd name="T34" fmla="*/ 219 w 563"/>
                <a:gd name="T35" fmla="*/ 341 h 595"/>
                <a:gd name="T36" fmla="*/ 98 w 563"/>
                <a:gd name="T37" fmla="*/ 252 h 595"/>
                <a:gd name="T38" fmla="*/ 63 w 563"/>
                <a:gd name="T39" fmla="*/ 192 h 595"/>
                <a:gd name="T40" fmla="*/ 7 w 563"/>
                <a:gd name="T41" fmla="*/ 249 h 595"/>
                <a:gd name="T42" fmla="*/ 73 w 563"/>
                <a:gd name="T43" fmla="*/ 408 h 595"/>
                <a:gd name="T44" fmla="*/ 35 w 563"/>
                <a:gd name="T45" fmla="*/ 286 h 595"/>
                <a:gd name="T46" fmla="*/ 49 w 563"/>
                <a:gd name="T47" fmla="*/ 252 h 595"/>
                <a:gd name="T48" fmla="*/ 122 w 563"/>
                <a:gd name="T49" fmla="*/ 210 h 595"/>
                <a:gd name="T50" fmla="*/ 439 w 563"/>
                <a:gd name="T51" fmla="*/ 0 h 595"/>
                <a:gd name="T52" fmla="*/ 133 w 563"/>
                <a:gd name="T53" fmla="*/ 78 h 595"/>
                <a:gd name="T54" fmla="*/ 192 w 563"/>
                <a:gd name="T55" fmla="*/ 247 h 595"/>
                <a:gd name="T56" fmla="*/ 211 w 563"/>
                <a:gd name="T57" fmla="*/ 59 h 595"/>
                <a:gd name="T58" fmla="*/ 392 w 563"/>
                <a:gd name="T59" fmla="*/ 142 h 595"/>
                <a:gd name="T60" fmla="*/ 504 w 563"/>
                <a:gd name="T61" fmla="*/ 157 h 595"/>
                <a:gd name="T62" fmla="*/ 484 w 563"/>
                <a:gd name="T63" fmla="*/ 465 h 595"/>
                <a:gd name="T64" fmla="*/ 318 w 563"/>
                <a:gd name="T65" fmla="*/ 524 h 595"/>
                <a:gd name="T66" fmla="*/ 563 w 563"/>
                <a:gd name="T67" fmla="*/ 446 h 595"/>
                <a:gd name="T68" fmla="*/ 439 w 563"/>
                <a:gd name="T6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95">
                  <a:moveTo>
                    <a:pt x="486" y="130"/>
                  </a:moveTo>
                  <a:lnTo>
                    <a:pt x="429" y="130"/>
                  </a:lnTo>
                  <a:cubicBezTo>
                    <a:pt x="424" y="130"/>
                    <a:pt x="419" y="125"/>
                    <a:pt x="419" y="120"/>
                  </a:cubicBezTo>
                  <a:lnTo>
                    <a:pt x="419" y="63"/>
                  </a:lnTo>
                  <a:lnTo>
                    <a:pt x="486" y="130"/>
                  </a:lnTo>
                  <a:close/>
                  <a:moveTo>
                    <a:pt x="460" y="170"/>
                  </a:moveTo>
                  <a:lnTo>
                    <a:pt x="229" y="170"/>
                  </a:lnTo>
                  <a:lnTo>
                    <a:pt x="229" y="200"/>
                  </a:lnTo>
                  <a:lnTo>
                    <a:pt x="460" y="200"/>
                  </a:lnTo>
                  <a:lnTo>
                    <a:pt x="460" y="170"/>
                  </a:lnTo>
                  <a:close/>
                  <a:moveTo>
                    <a:pt x="460" y="234"/>
                  </a:moveTo>
                  <a:lnTo>
                    <a:pt x="229" y="234"/>
                  </a:lnTo>
                  <a:lnTo>
                    <a:pt x="229" y="264"/>
                  </a:lnTo>
                  <a:lnTo>
                    <a:pt x="460" y="264"/>
                  </a:lnTo>
                  <a:lnTo>
                    <a:pt x="460" y="234"/>
                  </a:lnTo>
                  <a:close/>
                  <a:moveTo>
                    <a:pt x="460" y="303"/>
                  </a:moveTo>
                  <a:lnTo>
                    <a:pt x="384" y="303"/>
                  </a:lnTo>
                  <a:lnTo>
                    <a:pt x="384" y="333"/>
                  </a:lnTo>
                  <a:lnTo>
                    <a:pt x="460" y="333"/>
                  </a:lnTo>
                  <a:lnTo>
                    <a:pt x="460" y="303"/>
                  </a:lnTo>
                  <a:close/>
                  <a:moveTo>
                    <a:pt x="359" y="104"/>
                  </a:moveTo>
                  <a:lnTo>
                    <a:pt x="229" y="104"/>
                  </a:lnTo>
                  <a:lnTo>
                    <a:pt x="229" y="134"/>
                  </a:lnTo>
                  <a:lnTo>
                    <a:pt x="359" y="134"/>
                  </a:lnTo>
                  <a:lnTo>
                    <a:pt x="359" y="104"/>
                  </a:lnTo>
                  <a:close/>
                  <a:moveTo>
                    <a:pt x="174" y="490"/>
                  </a:moveTo>
                  <a:cubicBezTo>
                    <a:pt x="226" y="553"/>
                    <a:pt x="279" y="595"/>
                    <a:pt x="291" y="588"/>
                  </a:cubicBezTo>
                  <a:cubicBezTo>
                    <a:pt x="303" y="581"/>
                    <a:pt x="293" y="515"/>
                    <a:pt x="265" y="438"/>
                  </a:cubicBezTo>
                  <a:cubicBezTo>
                    <a:pt x="250" y="448"/>
                    <a:pt x="236" y="457"/>
                    <a:pt x="220" y="466"/>
                  </a:cubicBezTo>
                  <a:cubicBezTo>
                    <a:pt x="205" y="475"/>
                    <a:pt x="190" y="483"/>
                    <a:pt x="174" y="490"/>
                  </a:cubicBezTo>
                  <a:close/>
                  <a:moveTo>
                    <a:pt x="54" y="274"/>
                  </a:moveTo>
                  <a:cubicBezTo>
                    <a:pt x="64" y="309"/>
                    <a:pt x="85" y="353"/>
                    <a:pt x="113" y="402"/>
                  </a:cubicBezTo>
                  <a:cubicBezTo>
                    <a:pt x="127" y="427"/>
                    <a:pt x="144" y="451"/>
                    <a:pt x="161" y="473"/>
                  </a:cubicBezTo>
                  <a:cubicBezTo>
                    <a:pt x="176" y="465"/>
                    <a:pt x="192" y="457"/>
                    <a:pt x="208" y="448"/>
                  </a:cubicBezTo>
                  <a:cubicBezTo>
                    <a:pt x="225" y="439"/>
                    <a:pt x="241" y="428"/>
                    <a:pt x="256" y="417"/>
                  </a:cubicBezTo>
                  <a:cubicBezTo>
                    <a:pt x="246" y="392"/>
                    <a:pt x="234" y="366"/>
                    <a:pt x="219" y="341"/>
                  </a:cubicBezTo>
                  <a:cubicBezTo>
                    <a:pt x="191" y="292"/>
                    <a:pt x="163" y="252"/>
                    <a:pt x="138" y="226"/>
                  </a:cubicBezTo>
                  <a:cubicBezTo>
                    <a:pt x="125" y="234"/>
                    <a:pt x="112" y="244"/>
                    <a:pt x="98" y="252"/>
                  </a:cubicBezTo>
                  <a:cubicBezTo>
                    <a:pt x="83" y="260"/>
                    <a:pt x="69" y="267"/>
                    <a:pt x="54" y="274"/>
                  </a:cubicBezTo>
                  <a:close/>
                  <a:moveTo>
                    <a:pt x="63" y="192"/>
                  </a:moveTo>
                  <a:cubicBezTo>
                    <a:pt x="55" y="197"/>
                    <a:pt x="50" y="205"/>
                    <a:pt x="48" y="215"/>
                  </a:cubicBezTo>
                  <a:cubicBezTo>
                    <a:pt x="33" y="219"/>
                    <a:pt x="18" y="229"/>
                    <a:pt x="7" y="249"/>
                  </a:cubicBezTo>
                  <a:cubicBezTo>
                    <a:pt x="0" y="265"/>
                    <a:pt x="2" y="289"/>
                    <a:pt x="12" y="307"/>
                  </a:cubicBezTo>
                  <a:cubicBezTo>
                    <a:pt x="29" y="338"/>
                    <a:pt x="52" y="377"/>
                    <a:pt x="73" y="408"/>
                  </a:cubicBezTo>
                  <a:cubicBezTo>
                    <a:pt x="86" y="413"/>
                    <a:pt x="83" y="386"/>
                    <a:pt x="78" y="379"/>
                  </a:cubicBezTo>
                  <a:cubicBezTo>
                    <a:pt x="62" y="354"/>
                    <a:pt x="48" y="331"/>
                    <a:pt x="35" y="286"/>
                  </a:cubicBezTo>
                  <a:cubicBezTo>
                    <a:pt x="32" y="265"/>
                    <a:pt x="41" y="256"/>
                    <a:pt x="48" y="246"/>
                  </a:cubicBezTo>
                  <a:cubicBezTo>
                    <a:pt x="48" y="248"/>
                    <a:pt x="48" y="250"/>
                    <a:pt x="49" y="252"/>
                  </a:cubicBezTo>
                  <a:cubicBezTo>
                    <a:pt x="61" y="247"/>
                    <a:pt x="73" y="240"/>
                    <a:pt x="86" y="234"/>
                  </a:cubicBezTo>
                  <a:cubicBezTo>
                    <a:pt x="98" y="227"/>
                    <a:pt x="110" y="218"/>
                    <a:pt x="122" y="210"/>
                  </a:cubicBezTo>
                  <a:cubicBezTo>
                    <a:pt x="99" y="190"/>
                    <a:pt x="79" y="183"/>
                    <a:pt x="63" y="192"/>
                  </a:cubicBezTo>
                  <a:close/>
                  <a:moveTo>
                    <a:pt x="439" y="0"/>
                  </a:moveTo>
                  <a:lnTo>
                    <a:pt x="211" y="0"/>
                  </a:lnTo>
                  <a:cubicBezTo>
                    <a:pt x="168" y="0"/>
                    <a:pt x="133" y="35"/>
                    <a:pt x="133" y="78"/>
                  </a:cubicBezTo>
                  <a:lnTo>
                    <a:pt x="133" y="183"/>
                  </a:lnTo>
                  <a:cubicBezTo>
                    <a:pt x="158" y="203"/>
                    <a:pt x="173" y="221"/>
                    <a:pt x="192" y="247"/>
                  </a:cubicBezTo>
                  <a:lnTo>
                    <a:pt x="192" y="78"/>
                  </a:lnTo>
                  <a:cubicBezTo>
                    <a:pt x="192" y="68"/>
                    <a:pt x="201" y="59"/>
                    <a:pt x="211" y="59"/>
                  </a:cubicBezTo>
                  <a:lnTo>
                    <a:pt x="392" y="59"/>
                  </a:lnTo>
                  <a:lnTo>
                    <a:pt x="392" y="142"/>
                  </a:lnTo>
                  <a:cubicBezTo>
                    <a:pt x="392" y="150"/>
                    <a:pt x="399" y="157"/>
                    <a:pt x="407" y="157"/>
                  </a:cubicBezTo>
                  <a:lnTo>
                    <a:pt x="504" y="157"/>
                  </a:lnTo>
                  <a:lnTo>
                    <a:pt x="504" y="446"/>
                  </a:lnTo>
                  <a:cubicBezTo>
                    <a:pt x="504" y="457"/>
                    <a:pt x="495" y="465"/>
                    <a:pt x="484" y="465"/>
                  </a:cubicBezTo>
                  <a:lnTo>
                    <a:pt x="303" y="465"/>
                  </a:lnTo>
                  <a:cubicBezTo>
                    <a:pt x="309" y="485"/>
                    <a:pt x="315" y="505"/>
                    <a:pt x="318" y="524"/>
                  </a:cubicBezTo>
                  <a:lnTo>
                    <a:pt x="484" y="524"/>
                  </a:lnTo>
                  <a:cubicBezTo>
                    <a:pt x="528" y="524"/>
                    <a:pt x="563" y="489"/>
                    <a:pt x="563" y="446"/>
                  </a:cubicBezTo>
                  <a:lnTo>
                    <a:pt x="563" y="12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275918" y="3412130"/>
            <a:ext cx="9630137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6600" b="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課文內容我最懂！</a:t>
            </a:r>
            <a:endParaRPr lang="en-US" altLang="zh-TW" sz="6600" b="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600" b="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大家一起來答題</a:t>
            </a:r>
            <a:endParaRPr lang="zh-CN" sz="6600" b="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3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6156" y="238124"/>
            <a:ext cx="11464394" cy="6619875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32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Q1：這一課課文給女兒的一封信，作者是誰?  </a:t>
            </a:r>
          </a:p>
          <a:p>
            <a:pPr marL="714375" indent="-714375">
              <a:buNone/>
            </a:pPr>
            <a:r>
              <a:rPr lang="zh-TW" altLang="zh-TW" sz="3200" dirty="0">
                <a:solidFill>
                  <a:srgbClr val="781E19"/>
                </a:solidFill>
                <a:latin typeface="標楷體" pitchFamily="65" charset="-120"/>
                <a:ea typeface="標楷體" pitchFamily="65" charset="-120"/>
              </a:rPr>
              <a:t>Q2：課文中用了一個成語來形容人盛氣凌人，使人驚嚇、恐懼，請問是什麼成語？ </a:t>
            </a:r>
            <a:r>
              <a:rPr lang="zh-TW" altLang="zh-TW" sz="32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714375" indent="-714375">
              <a:buNone/>
            </a:pPr>
            <a:r>
              <a:rPr lang="zh-TW" altLang="zh-TW" sz="32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Q3：女兒在吃晚餐的時候，把碗從櫃子裡拿了出來，做了什麼動作讓爸爸覺得不禮貌?    </a:t>
            </a:r>
          </a:p>
          <a:p>
            <a:pPr marL="714375" indent="-714375">
              <a:buNone/>
            </a:pPr>
            <a:r>
              <a:rPr lang="zh-TW" altLang="zh-TW" sz="3200" dirty="0">
                <a:solidFill>
                  <a:srgbClr val="781E19"/>
                </a:solidFill>
                <a:latin typeface="標楷體" pitchFamily="65" charset="-120"/>
                <a:ea typeface="標楷體" pitchFamily="65" charset="-120"/>
              </a:rPr>
              <a:t>Q4：女兒做了很多事情，這些事情都有一個共通點讓爸爸覺得需要跟孩子講道理，請問是什麼共通點呢？   </a:t>
            </a:r>
          </a:p>
          <a:p>
            <a:pPr marL="0" indent="0">
              <a:buNone/>
            </a:pPr>
            <a:r>
              <a:rPr lang="zh-TW" altLang="zh-TW" sz="32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Q5：為了讓語氣更婉轉，爸爸教了哪兩個說話的訣竅？ </a:t>
            </a:r>
          </a:p>
          <a:p>
            <a:pPr marL="714375" indent="-714375">
              <a:buNone/>
            </a:pPr>
            <a:r>
              <a:rPr lang="zh-TW" altLang="zh-TW" sz="3200" dirty="0">
                <a:solidFill>
                  <a:srgbClr val="781E19"/>
                </a:solidFill>
                <a:latin typeface="標楷體" pitchFamily="65" charset="-120"/>
                <a:ea typeface="標楷體" pitchFamily="65" charset="-120"/>
              </a:rPr>
              <a:t>Q6：課文第五段有看到好好表達單，教我們要怎麼說話才會有禮貌，例如：請、謝謝、對不起。還有哪些是有禮貌的話</a:t>
            </a:r>
            <a:r>
              <a:rPr lang="en-US" altLang="zh-TW" sz="3200" dirty="0">
                <a:solidFill>
                  <a:srgbClr val="781E19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>
                <a:solidFill>
                  <a:srgbClr val="781E19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3200" dirty="0">
                <a:solidFill>
                  <a:srgbClr val="781E19"/>
                </a:solidFill>
                <a:latin typeface="標楷體" pitchFamily="65" charset="-120"/>
                <a:ea typeface="標楷體" pitchFamily="65" charset="-120"/>
              </a:rPr>
              <a:t>可以常說的呢? </a:t>
            </a:r>
          </a:p>
          <a:p>
            <a:pPr marL="0" indent="0">
              <a:buNone/>
            </a:pPr>
            <a:r>
              <a:rPr lang="zh-TW" altLang="zh-TW" sz="32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Q7：看過這一課的課文後，你覺得作者要告訴女兒的是什麼?  </a:t>
            </a:r>
          </a:p>
          <a:p>
            <a:pPr marL="0" indent="0">
              <a:lnSpc>
                <a:spcPct val="150000"/>
              </a:lnSpc>
              <a:buNone/>
            </a:pPr>
            <a:endParaRPr lang="zh-TW" altLang="en-US" sz="3200" b="1" i="1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9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課文內容我最懂：大家一起來答題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9481" y="1257300"/>
            <a:ext cx="11356443" cy="48104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Q1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：這一課課文給女兒的一封信，作者是誰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A1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：劉墉 </a:t>
            </a:r>
            <a:endParaRPr lang="en-US" altLang="zh-TW" sz="2800" b="1" i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Q2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：課文中用了一個成語來形容人盛氣凌人，使人驚嚇、恐懼，請問是什麼成語？</a:t>
            </a:r>
            <a:r>
              <a:rPr lang="zh-TW" altLang="en-US" sz="2800" b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A2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：咄咄逼人 </a:t>
            </a:r>
          </a:p>
        </p:txBody>
      </p:sp>
    </p:spTree>
    <p:extLst>
      <p:ext uri="{BB962C8B-B14F-4D97-AF65-F5344CB8AC3E}">
        <p14:creationId xmlns:p14="http://schemas.microsoft.com/office/powerpoint/2010/main" val="11578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課文內容我最懂：大家一起來答題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006" y="1085850"/>
            <a:ext cx="11356443" cy="481047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Q3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：女兒在吃晚餐的時候，把碗從櫃子裡拿了出來，做了什麼動作讓爸爸覺得不禮貌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 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A3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：女兒把碗在爸爸眼前晃了晃</a:t>
            </a:r>
            <a:endParaRPr lang="en-US" altLang="zh-TW" sz="2800" b="1" i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i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Q4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：女兒做了很多事情，這些事情都有一個共通點讓爸爸覺得需要跟孩子講道理，請問是什麼共通點呢？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A4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：這些事情都不禮貌  </a:t>
            </a:r>
          </a:p>
        </p:txBody>
      </p:sp>
    </p:spTree>
    <p:extLst>
      <p:ext uri="{BB962C8B-B14F-4D97-AF65-F5344CB8AC3E}">
        <p14:creationId xmlns:p14="http://schemas.microsoft.com/office/powerpoint/2010/main" val="23414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課文內容我最懂：大家一起來答題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8116" y="1257300"/>
            <a:ext cx="10969094" cy="52768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Q5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：為了讓語氣更婉轉，爸爸教了哪兩個說話的訣竅？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A5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改寫成問句顯得婉轉 </a:t>
            </a:r>
          </a:p>
          <a:p>
            <a:pPr marL="714375" indent="0">
              <a:lnSpc>
                <a:spcPct val="150000"/>
              </a:lnSpc>
              <a:buNone/>
            </a:pP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問句不是責難別人而是責難自己 </a:t>
            </a:r>
            <a:endParaRPr lang="en-US" altLang="zh-TW" sz="2800" b="1" i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Q6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：課文第五段有看到好好表達單，教我們要怎麼說話才會有禮貌，例如：請、謝謝、對不起。還有哪些是有禮貌的話可以常說的呢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A6</a:t>
            </a:r>
            <a:r>
              <a:rPr lang="zh-TW" altLang="en-US" sz="2800" b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sz="2800" b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（歡迎一起來說一說有禮貌的話）</a:t>
            </a:r>
            <a:endParaRPr lang="en-US" altLang="zh-TW" sz="2800" b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11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課文內容我最懂：大家一起來答題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5206" y="2343150"/>
            <a:ext cx="11356443" cy="34769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Q7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：看過這一課的課文後，你覺得作者要告訴女兒的是什麼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altLang="zh-TW" sz="2800" b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A7</a:t>
            </a:r>
            <a:r>
              <a:rPr lang="zh-TW" altLang="en-US" sz="2800" b="1" i="1" dirty="0">
                <a:solidFill>
                  <a:schemeClr val="tx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：說話要有禮貌 </a:t>
            </a:r>
            <a:endParaRPr lang="zh-TW" altLang="zh-TW" sz="2800" b="1" i="1" dirty="0">
              <a:solidFill>
                <a:schemeClr val="tx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38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8350" cy="6867219"/>
          </a:xfrm>
          <a:prstGeom prst="rect">
            <a:avLst/>
          </a:prstGeom>
        </p:spPr>
      </p:pic>
      <p:sp>
        <p:nvSpPr>
          <p:cNvPr id="23" name="TextBox 12"/>
          <p:cNvSpPr txBox="1"/>
          <p:nvPr/>
        </p:nvSpPr>
        <p:spPr>
          <a:xfrm>
            <a:off x="1273215" y="3734392"/>
            <a:ext cx="963013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6600" b="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我可以怎麼說？</a:t>
            </a:r>
            <a:endParaRPr lang="zh-CN" sz="6600" b="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6725272" y="4463312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TextBox 48"/>
          <p:cNvSpPr txBox="1"/>
          <p:nvPr/>
        </p:nvSpPr>
        <p:spPr>
          <a:xfrm>
            <a:off x="6725272" y="4831801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TextBox 50"/>
          <p:cNvSpPr txBox="1"/>
          <p:nvPr/>
        </p:nvSpPr>
        <p:spPr>
          <a:xfrm>
            <a:off x="4450543" y="4790050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1887217" y="4873496"/>
            <a:ext cx="8496944" cy="0"/>
          </a:xfrm>
          <a:prstGeom prst="line">
            <a:avLst/>
          </a:prstGeom>
          <a:noFill/>
          <a:ln w="12700" cap="flat">
            <a:solidFill>
              <a:schemeClr val="bg1">
                <a:lumMod val="40000"/>
                <a:lumOff val="6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C1265D13-C610-4A0E-AC49-2B04E8AE04ED}"/>
              </a:ext>
            </a:extLst>
          </p:cNvPr>
          <p:cNvGrpSpPr/>
          <p:nvPr/>
        </p:nvGrpSpPr>
        <p:grpSpPr>
          <a:xfrm>
            <a:off x="4615945" y="1140057"/>
            <a:ext cx="3039486" cy="1948928"/>
            <a:chOff x="4514999" y="839115"/>
            <a:chExt cx="3039486" cy="1948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99" y="839115"/>
              <a:ext cx="3039486" cy="1948928"/>
            </a:xfrm>
            <a:prstGeom prst="rect">
              <a:avLst/>
            </a:prstGeom>
          </p:spPr>
        </p:pic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5625346" y="1434241"/>
              <a:ext cx="844302" cy="853888"/>
            </a:xfrm>
            <a:custGeom>
              <a:avLst/>
              <a:gdLst>
                <a:gd name="T0" fmla="*/ 429 w 563"/>
                <a:gd name="T1" fmla="*/ 130 h 595"/>
                <a:gd name="T2" fmla="*/ 419 w 563"/>
                <a:gd name="T3" fmla="*/ 63 h 595"/>
                <a:gd name="T4" fmla="*/ 460 w 563"/>
                <a:gd name="T5" fmla="*/ 170 h 595"/>
                <a:gd name="T6" fmla="*/ 229 w 563"/>
                <a:gd name="T7" fmla="*/ 200 h 595"/>
                <a:gd name="T8" fmla="*/ 460 w 563"/>
                <a:gd name="T9" fmla="*/ 170 h 595"/>
                <a:gd name="T10" fmla="*/ 229 w 563"/>
                <a:gd name="T11" fmla="*/ 234 h 595"/>
                <a:gd name="T12" fmla="*/ 460 w 563"/>
                <a:gd name="T13" fmla="*/ 264 h 595"/>
                <a:gd name="T14" fmla="*/ 460 w 563"/>
                <a:gd name="T15" fmla="*/ 303 h 595"/>
                <a:gd name="T16" fmla="*/ 384 w 563"/>
                <a:gd name="T17" fmla="*/ 333 h 595"/>
                <a:gd name="T18" fmla="*/ 460 w 563"/>
                <a:gd name="T19" fmla="*/ 303 h 595"/>
                <a:gd name="T20" fmla="*/ 229 w 563"/>
                <a:gd name="T21" fmla="*/ 104 h 595"/>
                <a:gd name="T22" fmla="*/ 359 w 563"/>
                <a:gd name="T23" fmla="*/ 134 h 595"/>
                <a:gd name="T24" fmla="*/ 174 w 563"/>
                <a:gd name="T25" fmla="*/ 490 h 595"/>
                <a:gd name="T26" fmla="*/ 265 w 563"/>
                <a:gd name="T27" fmla="*/ 438 h 595"/>
                <a:gd name="T28" fmla="*/ 174 w 563"/>
                <a:gd name="T29" fmla="*/ 490 h 595"/>
                <a:gd name="T30" fmla="*/ 113 w 563"/>
                <a:gd name="T31" fmla="*/ 402 h 595"/>
                <a:gd name="T32" fmla="*/ 208 w 563"/>
                <a:gd name="T33" fmla="*/ 448 h 595"/>
                <a:gd name="T34" fmla="*/ 219 w 563"/>
                <a:gd name="T35" fmla="*/ 341 h 595"/>
                <a:gd name="T36" fmla="*/ 98 w 563"/>
                <a:gd name="T37" fmla="*/ 252 h 595"/>
                <a:gd name="T38" fmla="*/ 63 w 563"/>
                <a:gd name="T39" fmla="*/ 192 h 595"/>
                <a:gd name="T40" fmla="*/ 7 w 563"/>
                <a:gd name="T41" fmla="*/ 249 h 595"/>
                <a:gd name="T42" fmla="*/ 73 w 563"/>
                <a:gd name="T43" fmla="*/ 408 h 595"/>
                <a:gd name="T44" fmla="*/ 35 w 563"/>
                <a:gd name="T45" fmla="*/ 286 h 595"/>
                <a:gd name="T46" fmla="*/ 49 w 563"/>
                <a:gd name="T47" fmla="*/ 252 h 595"/>
                <a:gd name="T48" fmla="*/ 122 w 563"/>
                <a:gd name="T49" fmla="*/ 210 h 595"/>
                <a:gd name="T50" fmla="*/ 439 w 563"/>
                <a:gd name="T51" fmla="*/ 0 h 595"/>
                <a:gd name="T52" fmla="*/ 133 w 563"/>
                <a:gd name="T53" fmla="*/ 78 h 595"/>
                <a:gd name="T54" fmla="*/ 192 w 563"/>
                <a:gd name="T55" fmla="*/ 247 h 595"/>
                <a:gd name="T56" fmla="*/ 211 w 563"/>
                <a:gd name="T57" fmla="*/ 59 h 595"/>
                <a:gd name="T58" fmla="*/ 392 w 563"/>
                <a:gd name="T59" fmla="*/ 142 h 595"/>
                <a:gd name="T60" fmla="*/ 504 w 563"/>
                <a:gd name="T61" fmla="*/ 157 h 595"/>
                <a:gd name="T62" fmla="*/ 484 w 563"/>
                <a:gd name="T63" fmla="*/ 465 h 595"/>
                <a:gd name="T64" fmla="*/ 318 w 563"/>
                <a:gd name="T65" fmla="*/ 524 h 595"/>
                <a:gd name="T66" fmla="*/ 563 w 563"/>
                <a:gd name="T67" fmla="*/ 446 h 595"/>
                <a:gd name="T68" fmla="*/ 439 w 563"/>
                <a:gd name="T6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95">
                  <a:moveTo>
                    <a:pt x="486" y="130"/>
                  </a:moveTo>
                  <a:lnTo>
                    <a:pt x="429" y="130"/>
                  </a:lnTo>
                  <a:cubicBezTo>
                    <a:pt x="424" y="130"/>
                    <a:pt x="419" y="125"/>
                    <a:pt x="419" y="120"/>
                  </a:cubicBezTo>
                  <a:lnTo>
                    <a:pt x="419" y="63"/>
                  </a:lnTo>
                  <a:lnTo>
                    <a:pt x="486" y="130"/>
                  </a:lnTo>
                  <a:close/>
                  <a:moveTo>
                    <a:pt x="460" y="170"/>
                  </a:moveTo>
                  <a:lnTo>
                    <a:pt x="229" y="170"/>
                  </a:lnTo>
                  <a:lnTo>
                    <a:pt x="229" y="200"/>
                  </a:lnTo>
                  <a:lnTo>
                    <a:pt x="460" y="200"/>
                  </a:lnTo>
                  <a:lnTo>
                    <a:pt x="460" y="170"/>
                  </a:lnTo>
                  <a:close/>
                  <a:moveTo>
                    <a:pt x="460" y="234"/>
                  </a:moveTo>
                  <a:lnTo>
                    <a:pt x="229" y="234"/>
                  </a:lnTo>
                  <a:lnTo>
                    <a:pt x="229" y="264"/>
                  </a:lnTo>
                  <a:lnTo>
                    <a:pt x="460" y="264"/>
                  </a:lnTo>
                  <a:lnTo>
                    <a:pt x="460" y="234"/>
                  </a:lnTo>
                  <a:close/>
                  <a:moveTo>
                    <a:pt x="460" y="303"/>
                  </a:moveTo>
                  <a:lnTo>
                    <a:pt x="384" y="303"/>
                  </a:lnTo>
                  <a:lnTo>
                    <a:pt x="384" y="333"/>
                  </a:lnTo>
                  <a:lnTo>
                    <a:pt x="460" y="333"/>
                  </a:lnTo>
                  <a:lnTo>
                    <a:pt x="460" y="303"/>
                  </a:lnTo>
                  <a:close/>
                  <a:moveTo>
                    <a:pt x="359" y="104"/>
                  </a:moveTo>
                  <a:lnTo>
                    <a:pt x="229" y="104"/>
                  </a:lnTo>
                  <a:lnTo>
                    <a:pt x="229" y="134"/>
                  </a:lnTo>
                  <a:lnTo>
                    <a:pt x="359" y="134"/>
                  </a:lnTo>
                  <a:lnTo>
                    <a:pt x="359" y="104"/>
                  </a:lnTo>
                  <a:close/>
                  <a:moveTo>
                    <a:pt x="174" y="490"/>
                  </a:moveTo>
                  <a:cubicBezTo>
                    <a:pt x="226" y="553"/>
                    <a:pt x="279" y="595"/>
                    <a:pt x="291" y="588"/>
                  </a:cubicBezTo>
                  <a:cubicBezTo>
                    <a:pt x="303" y="581"/>
                    <a:pt x="293" y="515"/>
                    <a:pt x="265" y="438"/>
                  </a:cubicBezTo>
                  <a:cubicBezTo>
                    <a:pt x="250" y="448"/>
                    <a:pt x="236" y="457"/>
                    <a:pt x="220" y="466"/>
                  </a:cubicBezTo>
                  <a:cubicBezTo>
                    <a:pt x="205" y="475"/>
                    <a:pt x="190" y="483"/>
                    <a:pt x="174" y="490"/>
                  </a:cubicBezTo>
                  <a:close/>
                  <a:moveTo>
                    <a:pt x="54" y="274"/>
                  </a:moveTo>
                  <a:cubicBezTo>
                    <a:pt x="64" y="309"/>
                    <a:pt x="85" y="353"/>
                    <a:pt x="113" y="402"/>
                  </a:cubicBezTo>
                  <a:cubicBezTo>
                    <a:pt x="127" y="427"/>
                    <a:pt x="144" y="451"/>
                    <a:pt x="161" y="473"/>
                  </a:cubicBezTo>
                  <a:cubicBezTo>
                    <a:pt x="176" y="465"/>
                    <a:pt x="192" y="457"/>
                    <a:pt x="208" y="448"/>
                  </a:cubicBezTo>
                  <a:cubicBezTo>
                    <a:pt x="225" y="439"/>
                    <a:pt x="241" y="428"/>
                    <a:pt x="256" y="417"/>
                  </a:cubicBezTo>
                  <a:cubicBezTo>
                    <a:pt x="246" y="392"/>
                    <a:pt x="234" y="366"/>
                    <a:pt x="219" y="341"/>
                  </a:cubicBezTo>
                  <a:cubicBezTo>
                    <a:pt x="191" y="292"/>
                    <a:pt x="163" y="252"/>
                    <a:pt x="138" y="226"/>
                  </a:cubicBezTo>
                  <a:cubicBezTo>
                    <a:pt x="125" y="234"/>
                    <a:pt x="112" y="244"/>
                    <a:pt x="98" y="252"/>
                  </a:cubicBezTo>
                  <a:cubicBezTo>
                    <a:pt x="83" y="260"/>
                    <a:pt x="69" y="267"/>
                    <a:pt x="54" y="274"/>
                  </a:cubicBezTo>
                  <a:close/>
                  <a:moveTo>
                    <a:pt x="63" y="192"/>
                  </a:moveTo>
                  <a:cubicBezTo>
                    <a:pt x="55" y="197"/>
                    <a:pt x="50" y="205"/>
                    <a:pt x="48" y="215"/>
                  </a:cubicBezTo>
                  <a:cubicBezTo>
                    <a:pt x="33" y="219"/>
                    <a:pt x="18" y="229"/>
                    <a:pt x="7" y="249"/>
                  </a:cubicBezTo>
                  <a:cubicBezTo>
                    <a:pt x="0" y="265"/>
                    <a:pt x="2" y="289"/>
                    <a:pt x="12" y="307"/>
                  </a:cubicBezTo>
                  <a:cubicBezTo>
                    <a:pt x="29" y="338"/>
                    <a:pt x="52" y="377"/>
                    <a:pt x="73" y="408"/>
                  </a:cubicBezTo>
                  <a:cubicBezTo>
                    <a:pt x="86" y="413"/>
                    <a:pt x="83" y="386"/>
                    <a:pt x="78" y="379"/>
                  </a:cubicBezTo>
                  <a:cubicBezTo>
                    <a:pt x="62" y="354"/>
                    <a:pt x="48" y="331"/>
                    <a:pt x="35" y="286"/>
                  </a:cubicBezTo>
                  <a:cubicBezTo>
                    <a:pt x="32" y="265"/>
                    <a:pt x="41" y="256"/>
                    <a:pt x="48" y="246"/>
                  </a:cubicBezTo>
                  <a:cubicBezTo>
                    <a:pt x="48" y="248"/>
                    <a:pt x="48" y="250"/>
                    <a:pt x="49" y="252"/>
                  </a:cubicBezTo>
                  <a:cubicBezTo>
                    <a:pt x="61" y="247"/>
                    <a:pt x="73" y="240"/>
                    <a:pt x="86" y="234"/>
                  </a:cubicBezTo>
                  <a:cubicBezTo>
                    <a:pt x="98" y="227"/>
                    <a:pt x="110" y="218"/>
                    <a:pt x="122" y="210"/>
                  </a:cubicBezTo>
                  <a:cubicBezTo>
                    <a:pt x="99" y="190"/>
                    <a:pt x="79" y="183"/>
                    <a:pt x="63" y="192"/>
                  </a:cubicBezTo>
                  <a:close/>
                  <a:moveTo>
                    <a:pt x="439" y="0"/>
                  </a:moveTo>
                  <a:lnTo>
                    <a:pt x="211" y="0"/>
                  </a:lnTo>
                  <a:cubicBezTo>
                    <a:pt x="168" y="0"/>
                    <a:pt x="133" y="35"/>
                    <a:pt x="133" y="78"/>
                  </a:cubicBezTo>
                  <a:lnTo>
                    <a:pt x="133" y="183"/>
                  </a:lnTo>
                  <a:cubicBezTo>
                    <a:pt x="158" y="203"/>
                    <a:pt x="173" y="221"/>
                    <a:pt x="192" y="247"/>
                  </a:cubicBezTo>
                  <a:lnTo>
                    <a:pt x="192" y="78"/>
                  </a:lnTo>
                  <a:cubicBezTo>
                    <a:pt x="192" y="68"/>
                    <a:pt x="201" y="59"/>
                    <a:pt x="211" y="59"/>
                  </a:cubicBezTo>
                  <a:lnTo>
                    <a:pt x="392" y="59"/>
                  </a:lnTo>
                  <a:lnTo>
                    <a:pt x="392" y="142"/>
                  </a:lnTo>
                  <a:cubicBezTo>
                    <a:pt x="392" y="150"/>
                    <a:pt x="399" y="157"/>
                    <a:pt x="407" y="157"/>
                  </a:cubicBezTo>
                  <a:lnTo>
                    <a:pt x="504" y="157"/>
                  </a:lnTo>
                  <a:lnTo>
                    <a:pt x="504" y="446"/>
                  </a:lnTo>
                  <a:cubicBezTo>
                    <a:pt x="504" y="457"/>
                    <a:pt x="495" y="465"/>
                    <a:pt x="484" y="465"/>
                  </a:cubicBezTo>
                  <a:lnTo>
                    <a:pt x="303" y="465"/>
                  </a:lnTo>
                  <a:cubicBezTo>
                    <a:pt x="309" y="485"/>
                    <a:pt x="315" y="505"/>
                    <a:pt x="318" y="524"/>
                  </a:cubicBezTo>
                  <a:lnTo>
                    <a:pt x="484" y="524"/>
                  </a:lnTo>
                  <a:cubicBezTo>
                    <a:pt x="528" y="524"/>
                    <a:pt x="563" y="489"/>
                    <a:pt x="563" y="446"/>
                  </a:cubicBezTo>
                  <a:lnTo>
                    <a:pt x="563" y="12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7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11031795" y="6306061"/>
            <a:ext cx="688257" cy="399539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zh-CN" altLang="en-US"/>
          </a:p>
        </p:txBody>
      </p:sp>
      <p:pic>
        <p:nvPicPr>
          <p:cNvPr id="5" name="圖片 5">
            <a:extLst>
              <a:ext uri="{FF2B5EF4-FFF2-40B4-BE49-F238E27FC236}">
                <a16:creationId xmlns="" xmlns:a16="http://schemas.microsoft.com/office/drawing/2014/main" id="{0D1604E3-0F57-42C4-93BA-85342EB16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222" y="1278"/>
            <a:ext cx="5866139" cy="68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395" y="457200"/>
            <a:ext cx="10514536" cy="635000"/>
          </a:xfrm>
        </p:spPr>
        <p:txBody>
          <a:bodyPr/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情境一、值日生</a:t>
            </a:r>
            <a:r>
              <a:rPr lang="en-US" altLang="zh-TW" sz="3200" b="1" dirty="0" err="1">
                <a:latin typeface="標楷體" pitchFamily="65" charset="-120"/>
                <a:ea typeface="標楷體" pitchFamily="65" charset="-120"/>
              </a:rPr>
              <a:t>擦黑板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907" y="1228725"/>
            <a:ext cx="10514536" cy="53530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今天有兩位值日生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要一起擦黑板。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身為值日生的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正在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擦黑板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，但另一位值日生卻忘記幫忙擦。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此時，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lang="en-US" altLang="zh-TW" sz="2800" b="1" dirty="0" err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怎麼去請另外一位值日生一起來擦黑板呢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46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395" y="457200"/>
            <a:ext cx="10514536" cy="635000"/>
          </a:xfrm>
        </p:spPr>
        <p:txBody>
          <a:bodyPr/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情境二、飲料喝完想續杯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907" y="1228725"/>
            <a:ext cx="10514536" cy="53530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你正在一家餐廳用餐。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你把一杯飲料喝完了，但還想要續杯。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此時，你可以怎麼跟服務生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說出需求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呢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0" indent="0"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答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5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395" y="457200"/>
            <a:ext cx="10514536" cy="635000"/>
          </a:xfrm>
        </p:spPr>
        <p:txBody>
          <a:bodyPr/>
          <a:lstStyle/>
          <a:p>
            <a:r>
              <a:rPr lang="zh-TW" altLang="en-US" sz="3200" b="1">
                <a:latin typeface="標楷體"/>
                <a:ea typeface="標楷體"/>
              </a:rPr>
              <a:t>情境三、如果剛好飲料都賣完了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907" y="1228725"/>
            <a:ext cx="10514536" cy="53530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>
                <a:latin typeface="標楷體"/>
                <a:ea typeface="標楷體"/>
              </a:rPr>
              <a:t>客人說：「」</a:t>
            </a:r>
            <a:endParaRPr lang="en-US" altLang="zh-TW" sz="2800" b="1">
              <a:latin typeface="標楷體"/>
              <a:ea typeface="標楷體"/>
            </a:endParaRPr>
          </a:p>
          <a:p>
            <a:pPr marL="0" indent="0"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2800" b="1" dirty="0">
              <a:solidFill>
                <a:srgbClr val="4D4D4D"/>
              </a:solidFill>
              <a:latin typeface="標楷體"/>
              <a:ea typeface="標楷體"/>
              <a:cs typeface="+mj-cs"/>
            </a:endParaRPr>
          </a:p>
          <a:p>
            <a:pPr marL="457200" indent="-457200">
              <a:buFont typeface="Wingdings"/>
              <a:buChar char="Ø"/>
            </a:pPr>
            <a:r>
              <a:rPr lang="zh-TW" altLang="en-US" sz="3200" b="1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  <a:cs typeface="+mj-cs"/>
              </a:rPr>
              <a:t>如果剛好飲料都賣完了，服務生這時可以如何回答客人聽起來才會比較有禮貌呢</a:t>
            </a:r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  <a:latin typeface="標楷體"/>
                <a:ea typeface="標楷體"/>
                <a:cs typeface="+mj-cs"/>
              </a:rPr>
              <a:t>?</a:t>
            </a:r>
            <a:endParaRPr lang="zh-TW" altLang="en-US" sz="3200" b="1" dirty="0">
              <a:solidFill>
                <a:schemeClr val="tx1">
                  <a:lumMod val="50000"/>
                </a:schemeClr>
              </a:solidFill>
              <a:latin typeface="標楷體"/>
              <a:ea typeface="標楷體"/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b="1">
                <a:latin typeface="DFKai-SB"/>
                <a:ea typeface="DFKai-SB"/>
              </a:rPr>
              <a:t>服務生答：「」</a:t>
            </a:r>
            <a:endParaRPr lang="en-US"/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9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2"/>
          <p:cNvSpPr txBox="1"/>
          <p:nvPr/>
        </p:nvSpPr>
        <p:spPr>
          <a:xfrm>
            <a:off x="1273215" y="3734392"/>
            <a:ext cx="963013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6600" b="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一起來看課文</a:t>
            </a:r>
            <a:endParaRPr lang="zh-CN" sz="6600" b="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TextBox 44"/>
          <p:cNvSpPr txBox="1"/>
          <p:nvPr/>
        </p:nvSpPr>
        <p:spPr>
          <a:xfrm>
            <a:off x="6725272" y="4463312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TextBox 48"/>
          <p:cNvSpPr txBox="1"/>
          <p:nvPr/>
        </p:nvSpPr>
        <p:spPr>
          <a:xfrm>
            <a:off x="6725272" y="4831801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TextBox 50"/>
          <p:cNvSpPr txBox="1"/>
          <p:nvPr/>
        </p:nvSpPr>
        <p:spPr>
          <a:xfrm>
            <a:off x="4450543" y="4790050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 flipH="1">
            <a:off x="1887217" y="4873496"/>
            <a:ext cx="8496944" cy="0"/>
          </a:xfrm>
          <a:prstGeom prst="line">
            <a:avLst/>
          </a:prstGeom>
          <a:noFill/>
          <a:ln w="12700" cap="flat">
            <a:solidFill>
              <a:schemeClr val="bg1">
                <a:lumMod val="40000"/>
                <a:lumOff val="6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C1265D13-C610-4A0E-AC49-2B04E8AE04ED}"/>
              </a:ext>
            </a:extLst>
          </p:cNvPr>
          <p:cNvGrpSpPr/>
          <p:nvPr/>
        </p:nvGrpSpPr>
        <p:grpSpPr>
          <a:xfrm>
            <a:off x="4615945" y="1140057"/>
            <a:ext cx="3039486" cy="1948928"/>
            <a:chOff x="4514999" y="839115"/>
            <a:chExt cx="3039486" cy="19489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99" y="839115"/>
              <a:ext cx="3039486" cy="1948928"/>
            </a:xfrm>
            <a:prstGeom prst="rect">
              <a:avLst/>
            </a:prstGeom>
          </p:spPr>
        </p:pic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5625346" y="1434241"/>
              <a:ext cx="844302" cy="853888"/>
            </a:xfrm>
            <a:custGeom>
              <a:avLst/>
              <a:gdLst>
                <a:gd name="T0" fmla="*/ 429 w 563"/>
                <a:gd name="T1" fmla="*/ 130 h 595"/>
                <a:gd name="T2" fmla="*/ 419 w 563"/>
                <a:gd name="T3" fmla="*/ 63 h 595"/>
                <a:gd name="T4" fmla="*/ 460 w 563"/>
                <a:gd name="T5" fmla="*/ 170 h 595"/>
                <a:gd name="T6" fmla="*/ 229 w 563"/>
                <a:gd name="T7" fmla="*/ 200 h 595"/>
                <a:gd name="T8" fmla="*/ 460 w 563"/>
                <a:gd name="T9" fmla="*/ 170 h 595"/>
                <a:gd name="T10" fmla="*/ 229 w 563"/>
                <a:gd name="T11" fmla="*/ 234 h 595"/>
                <a:gd name="T12" fmla="*/ 460 w 563"/>
                <a:gd name="T13" fmla="*/ 264 h 595"/>
                <a:gd name="T14" fmla="*/ 460 w 563"/>
                <a:gd name="T15" fmla="*/ 303 h 595"/>
                <a:gd name="T16" fmla="*/ 384 w 563"/>
                <a:gd name="T17" fmla="*/ 333 h 595"/>
                <a:gd name="T18" fmla="*/ 460 w 563"/>
                <a:gd name="T19" fmla="*/ 303 h 595"/>
                <a:gd name="T20" fmla="*/ 229 w 563"/>
                <a:gd name="T21" fmla="*/ 104 h 595"/>
                <a:gd name="T22" fmla="*/ 359 w 563"/>
                <a:gd name="T23" fmla="*/ 134 h 595"/>
                <a:gd name="T24" fmla="*/ 174 w 563"/>
                <a:gd name="T25" fmla="*/ 490 h 595"/>
                <a:gd name="T26" fmla="*/ 265 w 563"/>
                <a:gd name="T27" fmla="*/ 438 h 595"/>
                <a:gd name="T28" fmla="*/ 174 w 563"/>
                <a:gd name="T29" fmla="*/ 490 h 595"/>
                <a:gd name="T30" fmla="*/ 113 w 563"/>
                <a:gd name="T31" fmla="*/ 402 h 595"/>
                <a:gd name="T32" fmla="*/ 208 w 563"/>
                <a:gd name="T33" fmla="*/ 448 h 595"/>
                <a:gd name="T34" fmla="*/ 219 w 563"/>
                <a:gd name="T35" fmla="*/ 341 h 595"/>
                <a:gd name="T36" fmla="*/ 98 w 563"/>
                <a:gd name="T37" fmla="*/ 252 h 595"/>
                <a:gd name="T38" fmla="*/ 63 w 563"/>
                <a:gd name="T39" fmla="*/ 192 h 595"/>
                <a:gd name="T40" fmla="*/ 7 w 563"/>
                <a:gd name="T41" fmla="*/ 249 h 595"/>
                <a:gd name="T42" fmla="*/ 73 w 563"/>
                <a:gd name="T43" fmla="*/ 408 h 595"/>
                <a:gd name="T44" fmla="*/ 35 w 563"/>
                <a:gd name="T45" fmla="*/ 286 h 595"/>
                <a:gd name="T46" fmla="*/ 49 w 563"/>
                <a:gd name="T47" fmla="*/ 252 h 595"/>
                <a:gd name="T48" fmla="*/ 122 w 563"/>
                <a:gd name="T49" fmla="*/ 210 h 595"/>
                <a:gd name="T50" fmla="*/ 439 w 563"/>
                <a:gd name="T51" fmla="*/ 0 h 595"/>
                <a:gd name="T52" fmla="*/ 133 w 563"/>
                <a:gd name="T53" fmla="*/ 78 h 595"/>
                <a:gd name="T54" fmla="*/ 192 w 563"/>
                <a:gd name="T55" fmla="*/ 247 h 595"/>
                <a:gd name="T56" fmla="*/ 211 w 563"/>
                <a:gd name="T57" fmla="*/ 59 h 595"/>
                <a:gd name="T58" fmla="*/ 392 w 563"/>
                <a:gd name="T59" fmla="*/ 142 h 595"/>
                <a:gd name="T60" fmla="*/ 504 w 563"/>
                <a:gd name="T61" fmla="*/ 157 h 595"/>
                <a:gd name="T62" fmla="*/ 484 w 563"/>
                <a:gd name="T63" fmla="*/ 465 h 595"/>
                <a:gd name="T64" fmla="*/ 318 w 563"/>
                <a:gd name="T65" fmla="*/ 524 h 595"/>
                <a:gd name="T66" fmla="*/ 563 w 563"/>
                <a:gd name="T67" fmla="*/ 446 h 595"/>
                <a:gd name="T68" fmla="*/ 439 w 563"/>
                <a:gd name="T6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95">
                  <a:moveTo>
                    <a:pt x="486" y="130"/>
                  </a:moveTo>
                  <a:lnTo>
                    <a:pt x="429" y="130"/>
                  </a:lnTo>
                  <a:cubicBezTo>
                    <a:pt x="424" y="130"/>
                    <a:pt x="419" y="125"/>
                    <a:pt x="419" y="120"/>
                  </a:cubicBezTo>
                  <a:lnTo>
                    <a:pt x="419" y="63"/>
                  </a:lnTo>
                  <a:lnTo>
                    <a:pt x="486" y="130"/>
                  </a:lnTo>
                  <a:close/>
                  <a:moveTo>
                    <a:pt x="460" y="170"/>
                  </a:moveTo>
                  <a:lnTo>
                    <a:pt x="229" y="170"/>
                  </a:lnTo>
                  <a:lnTo>
                    <a:pt x="229" y="200"/>
                  </a:lnTo>
                  <a:lnTo>
                    <a:pt x="460" y="200"/>
                  </a:lnTo>
                  <a:lnTo>
                    <a:pt x="460" y="170"/>
                  </a:lnTo>
                  <a:close/>
                  <a:moveTo>
                    <a:pt x="460" y="234"/>
                  </a:moveTo>
                  <a:lnTo>
                    <a:pt x="229" y="234"/>
                  </a:lnTo>
                  <a:lnTo>
                    <a:pt x="229" y="264"/>
                  </a:lnTo>
                  <a:lnTo>
                    <a:pt x="460" y="264"/>
                  </a:lnTo>
                  <a:lnTo>
                    <a:pt x="460" y="234"/>
                  </a:lnTo>
                  <a:close/>
                  <a:moveTo>
                    <a:pt x="460" y="303"/>
                  </a:moveTo>
                  <a:lnTo>
                    <a:pt x="384" y="303"/>
                  </a:lnTo>
                  <a:lnTo>
                    <a:pt x="384" y="333"/>
                  </a:lnTo>
                  <a:lnTo>
                    <a:pt x="460" y="333"/>
                  </a:lnTo>
                  <a:lnTo>
                    <a:pt x="460" y="303"/>
                  </a:lnTo>
                  <a:close/>
                  <a:moveTo>
                    <a:pt x="359" y="104"/>
                  </a:moveTo>
                  <a:lnTo>
                    <a:pt x="229" y="104"/>
                  </a:lnTo>
                  <a:lnTo>
                    <a:pt x="229" y="134"/>
                  </a:lnTo>
                  <a:lnTo>
                    <a:pt x="359" y="134"/>
                  </a:lnTo>
                  <a:lnTo>
                    <a:pt x="359" y="104"/>
                  </a:lnTo>
                  <a:close/>
                  <a:moveTo>
                    <a:pt x="174" y="490"/>
                  </a:moveTo>
                  <a:cubicBezTo>
                    <a:pt x="226" y="553"/>
                    <a:pt x="279" y="595"/>
                    <a:pt x="291" y="588"/>
                  </a:cubicBezTo>
                  <a:cubicBezTo>
                    <a:pt x="303" y="581"/>
                    <a:pt x="293" y="515"/>
                    <a:pt x="265" y="438"/>
                  </a:cubicBezTo>
                  <a:cubicBezTo>
                    <a:pt x="250" y="448"/>
                    <a:pt x="236" y="457"/>
                    <a:pt x="220" y="466"/>
                  </a:cubicBezTo>
                  <a:cubicBezTo>
                    <a:pt x="205" y="475"/>
                    <a:pt x="190" y="483"/>
                    <a:pt x="174" y="490"/>
                  </a:cubicBezTo>
                  <a:close/>
                  <a:moveTo>
                    <a:pt x="54" y="274"/>
                  </a:moveTo>
                  <a:cubicBezTo>
                    <a:pt x="64" y="309"/>
                    <a:pt x="85" y="353"/>
                    <a:pt x="113" y="402"/>
                  </a:cubicBezTo>
                  <a:cubicBezTo>
                    <a:pt x="127" y="427"/>
                    <a:pt x="144" y="451"/>
                    <a:pt x="161" y="473"/>
                  </a:cubicBezTo>
                  <a:cubicBezTo>
                    <a:pt x="176" y="465"/>
                    <a:pt x="192" y="457"/>
                    <a:pt x="208" y="448"/>
                  </a:cubicBezTo>
                  <a:cubicBezTo>
                    <a:pt x="225" y="439"/>
                    <a:pt x="241" y="428"/>
                    <a:pt x="256" y="417"/>
                  </a:cubicBezTo>
                  <a:cubicBezTo>
                    <a:pt x="246" y="392"/>
                    <a:pt x="234" y="366"/>
                    <a:pt x="219" y="341"/>
                  </a:cubicBezTo>
                  <a:cubicBezTo>
                    <a:pt x="191" y="292"/>
                    <a:pt x="163" y="252"/>
                    <a:pt x="138" y="226"/>
                  </a:cubicBezTo>
                  <a:cubicBezTo>
                    <a:pt x="125" y="234"/>
                    <a:pt x="112" y="244"/>
                    <a:pt x="98" y="252"/>
                  </a:cubicBezTo>
                  <a:cubicBezTo>
                    <a:pt x="83" y="260"/>
                    <a:pt x="69" y="267"/>
                    <a:pt x="54" y="274"/>
                  </a:cubicBezTo>
                  <a:close/>
                  <a:moveTo>
                    <a:pt x="63" y="192"/>
                  </a:moveTo>
                  <a:cubicBezTo>
                    <a:pt x="55" y="197"/>
                    <a:pt x="50" y="205"/>
                    <a:pt x="48" y="215"/>
                  </a:cubicBezTo>
                  <a:cubicBezTo>
                    <a:pt x="33" y="219"/>
                    <a:pt x="18" y="229"/>
                    <a:pt x="7" y="249"/>
                  </a:cubicBezTo>
                  <a:cubicBezTo>
                    <a:pt x="0" y="265"/>
                    <a:pt x="2" y="289"/>
                    <a:pt x="12" y="307"/>
                  </a:cubicBezTo>
                  <a:cubicBezTo>
                    <a:pt x="29" y="338"/>
                    <a:pt x="52" y="377"/>
                    <a:pt x="73" y="408"/>
                  </a:cubicBezTo>
                  <a:cubicBezTo>
                    <a:pt x="86" y="413"/>
                    <a:pt x="83" y="386"/>
                    <a:pt x="78" y="379"/>
                  </a:cubicBezTo>
                  <a:cubicBezTo>
                    <a:pt x="62" y="354"/>
                    <a:pt x="48" y="331"/>
                    <a:pt x="35" y="286"/>
                  </a:cubicBezTo>
                  <a:cubicBezTo>
                    <a:pt x="32" y="265"/>
                    <a:pt x="41" y="256"/>
                    <a:pt x="48" y="246"/>
                  </a:cubicBezTo>
                  <a:cubicBezTo>
                    <a:pt x="48" y="248"/>
                    <a:pt x="48" y="250"/>
                    <a:pt x="49" y="252"/>
                  </a:cubicBezTo>
                  <a:cubicBezTo>
                    <a:pt x="61" y="247"/>
                    <a:pt x="73" y="240"/>
                    <a:pt x="86" y="234"/>
                  </a:cubicBezTo>
                  <a:cubicBezTo>
                    <a:pt x="98" y="227"/>
                    <a:pt x="110" y="218"/>
                    <a:pt x="122" y="210"/>
                  </a:cubicBezTo>
                  <a:cubicBezTo>
                    <a:pt x="99" y="190"/>
                    <a:pt x="79" y="183"/>
                    <a:pt x="63" y="192"/>
                  </a:cubicBezTo>
                  <a:close/>
                  <a:moveTo>
                    <a:pt x="439" y="0"/>
                  </a:moveTo>
                  <a:lnTo>
                    <a:pt x="211" y="0"/>
                  </a:lnTo>
                  <a:cubicBezTo>
                    <a:pt x="168" y="0"/>
                    <a:pt x="133" y="35"/>
                    <a:pt x="133" y="78"/>
                  </a:cubicBezTo>
                  <a:lnTo>
                    <a:pt x="133" y="183"/>
                  </a:lnTo>
                  <a:cubicBezTo>
                    <a:pt x="158" y="203"/>
                    <a:pt x="173" y="221"/>
                    <a:pt x="192" y="247"/>
                  </a:cubicBezTo>
                  <a:lnTo>
                    <a:pt x="192" y="78"/>
                  </a:lnTo>
                  <a:cubicBezTo>
                    <a:pt x="192" y="68"/>
                    <a:pt x="201" y="59"/>
                    <a:pt x="211" y="59"/>
                  </a:cubicBezTo>
                  <a:lnTo>
                    <a:pt x="392" y="59"/>
                  </a:lnTo>
                  <a:lnTo>
                    <a:pt x="392" y="142"/>
                  </a:lnTo>
                  <a:cubicBezTo>
                    <a:pt x="392" y="150"/>
                    <a:pt x="399" y="157"/>
                    <a:pt x="407" y="157"/>
                  </a:cubicBezTo>
                  <a:lnTo>
                    <a:pt x="504" y="157"/>
                  </a:lnTo>
                  <a:lnTo>
                    <a:pt x="504" y="446"/>
                  </a:lnTo>
                  <a:cubicBezTo>
                    <a:pt x="504" y="457"/>
                    <a:pt x="495" y="465"/>
                    <a:pt x="484" y="465"/>
                  </a:cubicBezTo>
                  <a:lnTo>
                    <a:pt x="303" y="465"/>
                  </a:lnTo>
                  <a:cubicBezTo>
                    <a:pt x="309" y="485"/>
                    <a:pt x="315" y="505"/>
                    <a:pt x="318" y="524"/>
                  </a:cubicBezTo>
                  <a:lnTo>
                    <a:pt x="484" y="524"/>
                  </a:lnTo>
                  <a:cubicBezTo>
                    <a:pt x="528" y="524"/>
                    <a:pt x="563" y="489"/>
                    <a:pt x="563" y="446"/>
                  </a:cubicBezTo>
                  <a:lnTo>
                    <a:pt x="563" y="12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395" y="457200"/>
            <a:ext cx="10514536" cy="635000"/>
          </a:xfrm>
        </p:spPr>
        <p:txBody>
          <a:bodyPr/>
          <a:lstStyle/>
          <a:p>
            <a:pPr algn="ctr"/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一起來看課文：第九課 給女兒的一封信 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p68~p73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907" y="1228725"/>
            <a:ext cx="10514536" cy="53530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翻開課本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標出書信內容的自然段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注意：</a:t>
            </a: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2800" b="1" dirty="0" err="1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親愛的小帆</a:t>
            </a:r>
            <a:r>
              <a:rPr lang="en-US" altLang="zh-TW" sz="28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是稱謂語、「祝 喜樂」是祝福語、</a:t>
            </a:r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1438275">
              <a:buNone/>
            </a:pP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「愛你的爸爸」是署名、「○年○月○日」是日期</a:t>
            </a:r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1438275">
              <a:buNone/>
            </a:pP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這些都不是一個段落喔！</a:t>
            </a:r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1438275">
              <a:buNone/>
            </a:pPr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書信是什麼文體？</a:t>
            </a:r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應用文</a:t>
            </a:r>
            <a:endParaRPr lang="en-US" altLang="zh-TW" sz="2800" b="1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2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907" y="1228725"/>
            <a:ext cx="10514536" cy="53530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一起來唸課文，一排同學唸一段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有沒有不懂意思的詞語呢？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805395" y="457200"/>
            <a:ext cx="10514536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一起來看課文：第九課 給女兒的一封信 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p68~p73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31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3A1F15C8-1317-4D11-BD1F-13FD6E38E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974" cy="6858000"/>
          </a:xfrm>
          <a:prstGeom prst="rect">
            <a:avLst/>
          </a:prstGeom>
        </p:spPr>
      </p:pic>
      <p:sp>
        <p:nvSpPr>
          <p:cNvPr id="9" name="TextBox 44">
            <a:extLst>
              <a:ext uri="{FF2B5EF4-FFF2-40B4-BE49-F238E27FC236}">
                <a16:creationId xmlns="" xmlns:a16="http://schemas.microsoft.com/office/drawing/2014/main" id="{B6464764-6DB7-4A6B-B9EF-725AC1A09D83}"/>
              </a:ext>
            </a:extLst>
          </p:cNvPr>
          <p:cNvSpPr txBox="1"/>
          <p:nvPr/>
        </p:nvSpPr>
        <p:spPr>
          <a:xfrm>
            <a:off x="6725272" y="4463312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TextBox 48">
            <a:extLst>
              <a:ext uri="{FF2B5EF4-FFF2-40B4-BE49-F238E27FC236}">
                <a16:creationId xmlns="" xmlns:a16="http://schemas.microsoft.com/office/drawing/2014/main" id="{44628B34-F865-4030-85A7-26942A5E8CA9}"/>
              </a:ext>
            </a:extLst>
          </p:cNvPr>
          <p:cNvSpPr txBox="1"/>
          <p:nvPr/>
        </p:nvSpPr>
        <p:spPr>
          <a:xfrm>
            <a:off x="6725272" y="4831801"/>
            <a:ext cx="227666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50">
            <a:extLst>
              <a:ext uri="{FF2B5EF4-FFF2-40B4-BE49-F238E27FC236}">
                <a16:creationId xmlns="" xmlns:a16="http://schemas.microsoft.com/office/drawing/2014/main" id="{87AADC3E-6B05-44A5-8D3A-8BAB927BB37C}"/>
              </a:ext>
            </a:extLst>
          </p:cNvPr>
          <p:cNvSpPr txBox="1"/>
          <p:nvPr/>
        </p:nvSpPr>
        <p:spPr>
          <a:xfrm>
            <a:off x="4450543" y="4790050"/>
            <a:ext cx="22766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="" xmlns:a16="http://schemas.microsoft.com/office/drawing/2014/main" id="{7EC79742-20EB-4F7A-A816-72E62EBCF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7217" y="4873496"/>
            <a:ext cx="8496944" cy="0"/>
          </a:xfrm>
          <a:prstGeom prst="line">
            <a:avLst/>
          </a:prstGeom>
          <a:noFill/>
          <a:ln w="12700" cap="flat">
            <a:solidFill>
              <a:schemeClr val="bg1">
                <a:lumMod val="40000"/>
                <a:lumOff val="60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B744BFFD-FBB7-4A4E-983D-5930FA1D6E0D}"/>
              </a:ext>
            </a:extLst>
          </p:cNvPr>
          <p:cNvGrpSpPr/>
          <p:nvPr/>
        </p:nvGrpSpPr>
        <p:grpSpPr>
          <a:xfrm>
            <a:off x="4615945" y="1140057"/>
            <a:ext cx="3039486" cy="1948928"/>
            <a:chOff x="4514999" y="839115"/>
            <a:chExt cx="3039486" cy="1948928"/>
          </a:xfrm>
        </p:grpSpPr>
        <p:pic>
          <p:nvPicPr>
            <p:cNvPr id="14" name="图片 1">
              <a:extLst>
                <a:ext uri="{FF2B5EF4-FFF2-40B4-BE49-F238E27FC236}">
                  <a16:creationId xmlns="" xmlns:a16="http://schemas.microsoft.com/office/drawing/2014/main" id="{5C75F595-77D2-4289-9826-E8AE9430D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999" y="839115"/>
              <a:ext cx="3039486" cy="1948928"/>
            </a:xfrm>
            <a:prstGeom prst="rect">
              <a:avLst/>
            </a:prstGeom>
          </p:spPr>
        </p:pic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43A0FAD6-4160-4A3F-B209-2C7824B75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5346" y="1434241"/>
              <a:ext cx="844302" cy="853888"/>
            </a:xfrm>
            <a:custGeom>
              <a:avLst/>
              <a:gdLst>
                <a:gd name="T0" fmla="*/ 429 w 563"/>
                <a:gd name="T1" fmla="*/ 130 h 595"/>
                <a:gd name="T2" fmla="*/ 419 w 563"/>
                <a:gd name="T3" fmla="*/ 63 h 595"/>
                <a:gd name="T4" fmla="*/ 460 w 563"/>
                <a:gd name="T5" fmla="*/ 170 h 595"/>
                <a:gd name="T6" fmla="*/ 229 w 563"/>
                <a:gd name="T7" fmla="*/ 200 h 595"/>
                <a:gd name="T8" fmla="*/ 460 w 563"/>
                <a:gd name="T9" fmla="*/ 170 h 595"/>
                <a:gd name="T10" fmla="*/ 229 w 563"/>
                <a:gd name="T11" fmla="*/ 234 h 595"/>
                <a:gd name="T12" fmla="*/ 460 w 563"/>
                <a:gd name="T13" fmla="*/ 264 h 595"/>
                <a:gd name="T14" fmla="*/ 460 w 563"/>
                <a:gd name="T15" fmla="*/ 303 h 595"/>
                <a:gd name="T16" fmla="*/ 384 w 563"/>
                <a:gd name="T17" fmla="*/ 333 h 595"/>
                <a:gd name="T18" fmla="*/ 460 w 563"/>
                <a:gd name="T19" fmla="*/ 303 h 595"/>
                <a:gd name="T20" fmla="*/ 229 w 563"/>
                <a:gd name="T21" fmla="*/ 104 h 595"/>
                <a:gd name="T22" fmla="*/ 359 w 563"/>
                <a:gd name="T23" fmla="*/ 134 h 595"/>
                <a:gd name="T24" fmla="*/ 174 w 563"/>
                <a:gd name="T25" fmla="*/ 490 h 595"/>
                <a:gd name="T26" fmla="*/ 265 w 563"/>
                <a:gd name="T27" fmla="*/ 438 h 595"/>
                <a:gd name="T28" fmla="*/ 174 w 563"/>
                <a:gd name="T29" fmla="*/ 490 h 595"/>
                <a:gd name="T30" fmla="*/ 113 w 563"/>
                <a:gd name="T31" fmla="*/ 402 h 595"/>
                <a:gd name="T32" fmla="*/ 208 w 563"/>
                <a:gd name="T33" fmla="*/ 448 h 595"/>
                <a:gd name="T34" fmla="*/ 219 w 563"/>
                <a:gd name="T35" fmla="*/ 341 h 595"/>
                <a:gd name="T36" fmla="*/ 98 w 563"/>
                <a:gd name="T37" fmla="*/ 252 h 595"/>
                <a:gd name="T38" fmla="*/ 63 w 563"/>
                <a:gd name="T39" fmla="*/ 192 h 595"/>
                <a:gd name="T40" fmla="*/ 7 w 563"/>
                <a:gd name="T41" fmla="*/ 249 h 595"/>
                <a:gd name="T42" fmla="*/ 73 w 563"/>
                <a:gd name="T43" fmla="*/ 408 h 595"/>
                <a:gd name="T44" fmla="*/ 35 w 563"/>
                <a:gd name="T45" fmla="*/ 286 h 595"/>
                <a:gd name="T46" fmla="*/ 49 w 563"/>
                <a:gd name="T47" fmla="*/ 252 h 595"/>
                <a:gd name="T48" fmla="*/ 122 w 563"/>
                <a:gd name="T49" fmla="*/ 210 h 595"/>
                <a:gd name="T50" fmla="*/ 439 w 563"/>
                <a:gd name="T51" fmla="*/ 0 h 595"/>
                <a:gd name="T52" fmla="*/ 133 w 563"/>
                <a:gd name="T53" fmla="*/ 78 h 595"/>
                <a:gd name="T54" fmla="*/ 192 w 563"/>
                <a:gd name="T55" fmla="*/ 247 h 595"/>
                <a:gd name="T56" fmla="*/ 211 w 563"/>
                <a:gd name="T57" fmla="*/ 59 h 595"/>
                <a:gd name="T58" fmla="*/ 392 w 563"/>
                <a:gd name="T59" fmla="*/ 142 h 595"/>
                <a:gd name="T60" fmla="*/ 504 w 563"/>
                <a:gd name="T61" fmla="*/ 157 h 595"/>
                <a:gd name="T62" fmla="*/ 484 w 563"/>
                <a:gd name="T63" fmla="*/ 465 h 595"/>
                <a:gd name="T64" fmla="*/ 318 w 563"/>
                <a:gd name="T65" fmla="*/ 524 h 595"/>
                <a:gd name="T66" fmla="*/ 563 w 563"/>
                <a:gd name="T67" fmla="*/ 446 h 595"/>
                <a:gd name="T68" fmla="*/ 439 w 563"/>
                <a:gd name="T6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3" h="595">
                  <a:moveTo>
                    <a:pt x="486" y="130"/>
                  </a:moveTo>
                  <a:lnTo>
                    <a:pt x="429" y="130"/>
                  </a:lnTo>
                  <a:cubicBezTo>
                    <a:pt x="424" y="130"/>
                    <a:pt x="419" y="125"/>
                    <a:pt x="419" y="120"/>
                  </a:cubicBezTo>
                  <a:lnTo>
                    <a:pt x="419" y="63"/>
                  </a:lnTo>
                  <a:lnTo>
                    <a:pt x="486" y="130"/>
                  </a:lnTo>
                  <a:close/>
                  <a:moveTo>
                    <a:pt x="460" y="170"/>
                  </a:moveTo>
                  <a:lnTo>
                    <a:pt x="229" y="170"/>
                  </a:lnTo>
                  <a:lnTo>
                    <a:pt x="229" y="200"/>
                  </a:lnTo>
                  <a:lnTo>
                    <a:pt x="460" y="200"/>
                  </a:lnTo>
                  <a:lnTo>
                    <a:pt x="460" y="170"/>
                  </a:lnTo>
                  <a:close/>
                  <a:moveTo>
                    <a:pt x="460" y="234"/>
                  </a:moveTo>
                  <a:lnTo>
                    <a:pt x="229" y="234"/>
                  </a:lnTo>
                  <a:lnTo>
                    <a:pt x="229" y="264"/>
                  </a:lnTo>
                  <a:lnTo>
                    <a:pt x="460" y="264"/>
                  </a:lnTo>
                  <a:lnTo>
                    <a:pt x="460" y="234"/>
                  </a:lnTo>
                  <a:close/>
                  <a:moveTo>
                    <a:pt x="460" y="303"/>
                  </a:moveTo>
                  <a:lnTo>
                    <a:pt x="384" y="303"/>
                  </a:lnTo>
                  <a:lnTo>
                    <a:pt x="384" y="333"/>
                  </a:lnTo>
                  <a:lnTo>
                    <a:pt x="460" y="333"/>
                  </a:lnTo>
                  <a:lnTo>
                    <a:pt x="460" y="303"/>
                  </a:lnTo>
                  <a:close/>
                  <a:moveTo>
                    <a:pt x="359" y="104"/>
                  </a:moveTo>
                  <a:lnTo>
                    <a:pt x="229" y="104"/>
                  </a:lnTo>
                  <a:lnTo>
                    <a:pt x="229" y="134"/>
                  </a:lnTo>
                  <a:lnTo>
                    <a:pt x="359" y="134"/>
                  </a:lnTo>
                  <a:lnTo>
                    <a:pt x="359" y="104"/>
                  </a:lnTo>
                  <a:close/>
                  <a:moveTo>
                    <a:pt x="174" y="490"/>
                  </a:moveTo>
                  <a:cubicBezTo>
                    <a:pt x="226" y="553"/>
                    <a:pt x="279" y="595"/>
                    <a:pt x="291" y="588"/>
                  </a:cubicBezTo>
                  <a:cubicBezTo>
                    <a:pt x="303" y="581"/>
                    <a:pt x="293" y="515"/>
                    <a:pt x="265" y="438"/>
                  </a:cubicBezTo>
                  <a:cubicBezTo>
                    <a:pt x="250" y="448"/>
                    <a:pt x="236" y="457"/>
                    <a:pt x="220" y="466"/>
                  </a:cubicBezTo>
                  <a:cubicBezTo>
                    <a:pt x="205" y="475"/>
                    <a:pt x="190" y="483"/>
                    <a:pt x="174" y="490"/>
                  </a:cubicBezTo>
                  <a:close/>
                  <a:moveTo>
                    <a:pt x="54" y="274"/>
                  </a:moveTo>
                  <a:cubicBezTo>
                    <a:pt x="64" y="309"/>
                    <a:pt x="85" y="353"/>
                    <a:pt x="113" y="402"/>
                  </a:cubicBezTo>
                  <a:cubicBezTo>
                    <a:pt x="127" y="427"/>
                    <a:pt x="144" y="451"/>
                    <a:pt x="161" y="473"/>
                  </a:cubicBezTo>
                  <a:cubicBezTo>
                    <a:pt x="176" y="465"/>
                    <a:pt x="192" y="457"/>
                    <a:pt x="208" y="448"/>
                  </a:cubicBezTo>
                  <a:cubicBezTo>
                    <a:pt x="225" y="439"/>
                    <a:pt x="241" y="428"/>
                    <a:pt x="256" y="417"/>
                  </a:cubicBezTo>
                  <a:cubicBezTo>
                    <a:pt x="246" y="392"/>
                    <a:pt x="234" y="366"/>
                    <a:pt x="219" y="341"/>
                  </a:cubicBezTo>
                  <a:cubicBezTo>
                    <a:pt x="191" y="292"/>
                    <a:pt x="163" y="252"/>
                    <a:pt x="138" y="226"/>
                  </a:cubicBezTo>
                  <a:cubicBezTo>
                    <a:pt x="125" y="234"/>
                    <a:pt x="112" y="244"/>
                    <a:pt x="98" y="252"/>
                  </a:cubicBezTo>
                  <a:cubicBezTo>
                    <a:pt x="83" y="260"/>
                    <a:pt x="69" y="267"/>
                    <a:pt x="54" y="274"/>
                  </a:cubicBezTo>
                  <a:close/>
                  <a:moveTo>
                    <a:pt x="63" y="192"/>
                  </a:moveTo>
                  <a:cubicBezTo>
                    <a:pt x="55" y="197"/>
                    <a:pt x="50" y="205"/>
                    <a:pt x="48" y="215"/>
                  </a:cubicBezTo>
                  <a:cubicBezTo>
                    <a:pt x="33" y="219"/>
                    <a:pt x="18" y="229"/>
                    <a:pt x="7" y="249"/>
                  </a:cubicBezTo>
                  <a:cubicBezTo>
                    <a:pt x="0" y="265"/>
                    <a:pt x="2" y="289"/>
                    <a:pt x="12" y="307"/>
                  </a:cubicBezTo>
                  <a:cubicBezTo>
                    <a:pt x="29" y="338"/>
                    <a:pt x="52" y="377"/>
                    <a:pt x="73" y="408"/>
                  </a:cubicBezTo>
                  <a:cubicBezTo>
                    <a:pt x="86" y="413"/>
                    <a:pt x="83" y="386"/>
                    <a:pt x="78" y="379"/>
                  </a:cubicBezTo>
                  <a:cubicBezTo>
                    <a:pt x="62" y="354"/>
                    <a:pt x="48" y="331"/>
                    <a:pt x="35" y="286"/>
                  </a:cubicBezTo>
                  <a:cubicBezTo>
                    <a:pt x="32" y="265"/>
                    <a:pt x="41" y="256"/>
                    <a:pt x="48" y="246"/>
                  </a:cubicBezTo>
                  <a:cubicBezTo>
                    <a:pt x="48" y="248"/>
                    <a:pt x="48" y="250"/>
                    <a:pt x="49" y="252"/>
                  </a:cubicBezTo>
                  <a:cubicBezTo>
                    <a:pt x="61" y="247"/>
                    <a:pt x="73" y="240"/>
                    <a:pt x="86" y="234"/>
                  </a:cubicBezTo>
                  <a:cubicBezTo>
                    <a:pt x="98" y="227"/>
                    <a:pt x="110" y="218"/>
                    <a:pt x="122" y="210"/>
                  </a:cubicBezTo>
                  <a:cubicBezTo>
                    <a:pt x="99" y="190"/>
                    <a:pt x="79" y="183"/>
                    <a:pt x="63" y="192"/>
                  </a:cubicBezTo>
                  <a:close/>
                  <a:moveTo>
                    <a:pt x="439" y="0"/>
                  </a:moveTo>
                  <a:lnTo>
                    <a:pt x="211" y="0"/>
                  </a:lnTo>
                  <a:cubicBezTo>
                    <a:pt x="168" y="0"/>
                    <a:pt x="133" y="35"/>
                    <a:pt x="133" y="78"/>
                  </a:cubicBezTo>
                  <a:lnTo>
                    <a:pt x="133" y="183"/>
                  </a:lnTo>
                  <a:cubicBezTo>
                    <a:pt x="158" y="203"/>
                    <a:pt x="173" y="221"/>
                    <a:pt x="192" y="247"/>
                  </a:cubicBezTo>
                  <a:lnTo>
                    <a:pt x="192" y="78"/>
                  </a:lnTo>
                  <a:cubicBezTo>
                    <a:pt x="192" y="68"/>
                    <a:pt x="201" y="59"/>
                    <a:pt x="211" y="59"/>
                  </a:cubicBezTo>
                  <a:lnTo>
                    <a:pt x="392" y="59"/>
                  </a:lnTo>
                  <a:lnTo>
                    <a:pt x="392" y="142"/>
                  </a:lnTo>
                  <a:cubicBezTo>
                    <a:pt x="392" y="150"/>
                    <a:pt x="399" y="157"/>
                    <a:pt x="407" y="157"/>
                  </a:cubicBezTo>
                  <a:lnTo>
                    <a:pt x="504" y="157"/>
                  </a:lnTo>
                  <a:lnTo>
                    <a:pt x="504" y="446"/>
                  </a:lnTo>
                  <a:cubicBezTo>
                    <a:pt x="504" y="457"/>
                    <a:pt x="495" y="465"/>
                    <a:pt x="484" y="465"/>
                  </a:cubicBezTo>
                  <a:lnTo>
                    <a:pt x="303" y="465"/>
                  </a:lnTo>
                  <a:cubicBezTo>
                    <a:pt x="309" y="485"/>
                    <a:pt x="315" y="505"/>
                    <a:pt x="318" y="524"/>
                  </a:cubicBezTo>
                  <a:lnTo>
                    <a:pt x="484" y="524"/>
                  </a:lnTo>
                  <a:cubicBezTo>
                    <a:pt x="528" y="524"/>
                    <a:pt x="563" y="489"/>
                    <a:pt x="563" y="446"/>
                  </a:cubicBezTo>
                  <a:lnTo>
                    <a:pt x="563" y="124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273215" y="3734392"/>
            <a:ext cx="963013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 algn="ctr">
              <a:defRPr sz="5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TW" altLang="en-US" sz="6600" b="0" dirty="0">
                <a:solidFill>
                  <a:schemeClr val="bg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課文內容我最懂！</a:t>
            </a:r>
            <a:endParaRPr lang="zh-CN" sz="6600" b="0" dirty="0">
              <a:solidFill>
                <a:schemeClr val="bg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4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2_默认设计模板">
  <a:themeElements>
    <a:clrScheme name="自定义 19">
      <a:dk1>
        <a:srgbClr val="54A0D8"/>
      </a:dk1>
      <a:lt1>
        <a:srgbClr val="4D4D4D"/>
      </a:lt1>
      <a:dk2>
        <a:srgbClr val="F4F4F4"/>
      </a:dk2>
      <a:lt2>
        <a:srgbClr val="FFFFFF"/>
      </a:lt2>
      <a:accent1>
        <a:srgbClr val="E96969"/>
      </a:accent1>
      <a:accent2>
        <a:srgbClr val="706460"/>
      </a:accent2>
      <a:accent3>
        <a:srgbClr val="4D4D4D"/>
      </a:accent3>
      <a:accent4>
        <a:srgbClr val="C2C1C1"/>
      </a:accent4>
      <a:accent5>
        <a:srgbClr val="54A0D8"/>
      </a:accent5>
      <a:accent6>
        <a:srgbClr val="333333"/>
      </a:accent6>
      <a:hlink>
        <a:srgbClr val="FFFFFF"/>
      </a:hlink>
      <a:folHlink>
        <a:srgbClr val="DEDEDD"/>
      </a:folHlink>
    </a:clrScheme>
    <a:fontScheme name="自訂 1">
      <a:majorFont>
        <a:latin typeface="Times New Roman"/>
        <a:ea typeface="微軟正黑體"/>
        <a:cs typeface=""/>
      </a:majorFont>
      <a:minorFont>
        <a:latin typeface="Times New Roman"/>
        <a:ea typeface="微軟正黑體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536</Words>
  <Application>Microsoft Office PowerPoint</Application>
  <PresentationFormat>自訂</PresentationFormat>
  <Paragraphs>115</Paragraphs>
  <Slides>20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2" baseType="lpstr">
      <vt:lpstr>Arial</vt:lpstr>
      <vt:lpstr>新細明體</vt:lpstr>
      <vt:lpstr>Wingdings</vt:lpstr>
      <vt:lpstr>Times New Roman</vt:lpstr>
      <vt:lpstr>Calibri</vt:lpstr>
      <vt:lpstr>宋体</vt:lpstr>
      <vt:lpstr>仿宋_GB2312</vt:lpstr>
      <vt:lpstr>微軟正黑體 Light</vt:lpstr>
      <vt:lpstr>微软雅黑</vt:lpstr>
      <vt:lpstr>標楷體</vt:lpstr>
      <vt:lpstr>微軟正黑體</vt:lpstr>
      <vt:lpstr>2_默认设计模板</vt:lpstr>
      <vt:lpstr>PowerPoint 簡報</vt:lpstr>
      <vt:lpstr>PowerPoint 簡報</vt:lpstr>
      <vt:lpstr>情境一、值日生擦黑板</vt:lpstr>
      <vt:lpstr>情境二、飲料喝完想續杯</vt:lpstr>
      <vt:lpstr>情境三、如果剛好飲料都賣完了</vt:lpstr>
      <vt:lpstr>PowerPoint 簡報</vt:lpstr>
      <vt:lpstr>一起來看課文：第九課 給女兒的一封信 p68~p73</vt:lpstr>
      <vt:lpstr>PowerPoint 簡報</vt:lpstr>
      <vt:lpstr>PowerPoint 簡報</vt:lpstr>
      <vt:lpstr>PowerPoint 簡報</vt:lpstr>
      <vt:lpstr>課文內容我最懂：暖身題</vt:lpstr>
      <vt:lpstr>課文內容我最懂：暖身題</vt:lpstr>
      <vt:lpstr>課文內容我最懂：暖身題</vt:lpstr>
      <vt:lpstr>PowerPoint 簡報</vt:lpstr>
      <vt:lpstr>PowerPoint 簡報</vt:lpstr>
      <vt:lpstr>課文內容我最懂：大家一起來答題</vt:lpstr>
      <vt:lpstr>課文內容我最懂：大家一起來答題</vt:lpstr>
      <vt:lpstr>課文內容我最懂：大家一起來答題</vt:lpstr>
      <vt:lpstr>課文內容我最懂：大家一起來答題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68</cp:revision>
  <dcterms:created xsi:type="dcterms:W3CDTF">2013-01-25T01:44:00Z</dcterms:created>
  <dcterms:modified xsi:type="dcterms:W3CDTF">2021-07-24T07:39:55Z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